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303" r:id="rId2"/>
    <p:sldId id="265" r:id="rId3"/>
    <p:sldId id="551" r:id="rId4"/>
    <p:sldId id="581" r:id="rId5"/>
    <p:sldId id="349" r:id="rId6"/>
    <p:sldId id="350" r:id="rId7"/>
    <p:sldId id="579" r:id="rId8"/>
    <p:sldId id="352" r:id="rId9"/>
    <p:sldId id="351" r:id="rId10"/>
    <p:sldId id="353" r:id="rId11"/>
    <p:sldId id="580" r:id="rId12"/>
    <p:sldId id="297" r:id="rId13"/>
    <p:sldId id="578" r:id="rId14"/>
    <p:sldId id="570" r:id="rId15"/>
    <p:sldId id="355" r:id="rId16"/>
    <p:sldId id="357" r:id="rId17"/>
    <p:sldId id="575" r:id="rId18"/>
    <p:sldId id="567" r:id="rId19"/>
    <p:sldId id="364" r:id="rId20"/>
    <p:sldId id="365" r:id="rId21"/>
    <p:sldId id="572" r:id="rId22"/>
    <p:sldId id="561" r:id="rId23"/>
    <p:sldId id="541" r:id="rId24"/>
    <p:sldId id="577" r:id="rId25"/>
    <p:sldId id="492" r:id="rId26"/>
    <p:sldId id="576" r:id="rId27"/>
  </p:sldIdLst>
  <p:sldSz cx="12192000" cy="6858000"/>
  <p:notesSz cx="9144000" cy="6858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Tw Cen MT" panose="020B0602020104020603" pitchFamily="34" charset="77"/>
      <p:regular r:id="rId38"/>
      <p:bold r:id="rId39"/>
      <p:italic r:id="rId40"/>
      <p:boldItalic r:id="rId41"/>
    </p:embeddedFont>
    <p:embeddedFont>
      <p:font typeface="Tw Cen MT Condensed" panose="020B0606020104020203" pitchFamily="34" charset="77"/>
      <p:regular r:id="rId42"/>
      <p:bold r:id="rId43"/>
    </p:embeddedFont>
    <p:embeddedFont>
      <p:font typeface="Wingdings 3" pitchFamily="2" charset="2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B4E2"/>
    <a:srgbClr val="A0C283"/>
    <a:srgbClr val="DCE6F2"/>
    <a:srgbClr val="FF2600"/>
    <a:srgbClr val="FF2F92"/>
    <a:srgbClr val="AB7942"/>
    <a:srgbClr val="FFD579"/>
    <a:srgbClr val="7A81FF"/>
    <a:srgbClr val="D883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03"/>
    <p:restoredTop sz="71457" autoAdjust="0"/>
  </p:normalViewPr>
  <p:slideViewPr>
    <p:cSldViewPr snapToGrid="0" snapToObjects="1">
      <p:cViewPr varScale="1">
        <p:scale>
          <a:sx n="90" d="100"/>
          <a:sy n="90" d="100"/>
        </p:scale>
        <p:origin x="232" y="90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12/8/20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12/8/20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Welcome back</a:t>
            </a:r>
            <a:r>
              <a:rPr lang="en-US">
                <a:sym typeface="Wingdings" pitchFamily="2" charset="2"/>
              </a:rPr>
              <a:t>. This session is about Transforming, or Wrangling data.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are some important logical operators to know about. They will all come in handy when you’re filtering rows of a data frame. x and y each represent expressions, which could be column names or constant values or a combination thereof. </a:t>
            </a:r>
          </a:p>
          <a:p>
            <a:endParaRPr lang="en-US" baseline="0" dirty="0"/>
          </a:p>
          <a:p>
            <a:r>
              <a:rPr lang="en-US" baseline="0" dirty="0"/>
              <a:t>We’ve already seen the double equals. Note the less than or and greater than operators. These operators also come as “or equal to” versions. </a:t>
            </a:r>
          </a:p>
          <a:p>
            <a:endParaRPr lang="en-US" baseline="0" dirty="0"/>
          </a:p>
          <a:p>
            <a:r>
              <a:rPr lang="en-US" baseline="0" dirty="0"/>
              <a:t>Use != if you want to select rows in which a value is </a:t>
            </a:r>
            <a:r>
              <a:rPr lang="en-US" u="sng" baseline="0" dirty="0"/>
              <a:t>not</a:t>
            </a:r>
            <a:r>
              <a:rPr lang="en-US" u="none" baseline="0" dirty="0"/>
              <a:t> </a:t>
            </a:r>
            <a:r>
              <a:rPr lang="en-US" baseline="0" dirty="0"/>
              <a:t>equal to another vale.</a:t>
            </a:r>
          </a:p>
          <a:p>
            <a:endParaRPr lang="en-US" baseline="0" dirty="0"/>
          </a:p>
          <a:p>
            <a:r>
              <a:rPr lang="en-US" baseline="0" dirty="0" err="1"/>
              <a:t>is.na</a:t>
            </a:r>
            <a:r>
              <a:rPr lang="en-US" baseline="0" dirty="0"/>
              <a:t> is how you can test for missing values. This comes in handy when you want to remove missing values from your data, which we’ll see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01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filter(covid_testing != “stark”)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7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 defTabSz="492404">
              <a:buNone/>
              <a:defRPr/>
            </a:pPr>
            <a:r>
              <a:rPr lang="en-US" i="1" dirty="0"/>
              <a:t>** Delete from deck **</a:t>
            </a:r>
          </a:p>
          <a:p>
            <a:pPr marL="0" indent="0" defTabSz="492404">
              <a:buNone/>
              <a:defRPr/>
            </a:pPr>
            <a:endParaRPr lang="en-US" dirty="0"/>
          </a:p>
          <a:p>
            <a:pPr marL="0" indent="0" defTabSz="492404">
              <a:buNone/>
              <a:defRPr/>
            </a:pPr>
            <a:r>
              <a:rPr lang="en-US" dirty="0"/>
              <a:t>So this was a little bit tricky. The correct answer is filter of covid_testing, </a:t>
            </a:r>
            <a:r>
              <a:rPr lang="en-US" dirty="0" err="1"/>
              <a:t>last_name</a:t>
            </a:r>
            <a:r>
              <a:rPr lang="en-US" dirty="0"/>
              <a:t> != “stark”, and “stark” needs to be in quotes.</a:t>
            </a:r>
          </a:p>
          <a:p>
            <a:pPr marL="0" indent="0" defTabSz="492404">
              <a:buNone/>
              <a:defRPr/>
            </a:pPr>
            <a:endParaRPr lang="en-US" dirty="0"/>
          </a:p>
          <a:p>
            <a:pPr marL="0" indent="0" defTabSz="492404">
              <a:buNone/>
              <a:defRPr/>
            </a:pPr>
            <a:r>
              <a:rPr lang="en-US" dirty="0"/>
              <a:t>A few points to make here:</a:t>
            </a:r>
          </a:p>
          <a:p>
            <a:pPr marL="171450" indent="-171450" defTabSz="492404">
              <a:buFontTx/>
              <a:buChar char="-"/>
              <a:defRPr/>
            </a:pPr>
            <a:r>
              <a:rPr lang="en-US" dirty="0"/>
              <a:t>The logical operator for NOT equals is exclamation point equals. When we go through the covid_testing data frame row by row, we see this expression will be false for the first two rows where the </a:t>
            </a:r>
            <a:r>
              <a:rPr lang="en-US" dirty="0" err="1"/>
              <a:t>last_name</a:t>
            </a:r>
            <a:r>
              <a:rPr lang="en-US" dirty="0"/>
              <a:t> is “stark” and true for the last two rows where the </a:t>
            </a:r>
            <a:r>
              <a:rPr lang="en-US" dirty="0" err="1"/>
              <a:t>last_name</a:t>
            </a:r>
            <a:r>
              <a:rPr lang="en-US" dirty="0"/>
              <a:t> isn’t “stark”. </a:t>
            </a:r>
          </a:p>
          <a:p>
            <a:pPr marL="171450" indent="-171450" defTabSz="492404">
              <a:buFontTx/>
              <a:buChar char="-"/>
              <a:defRPr/>
            </a:pPr>
            <a:r>
              <a:rPr lang="en-US" dirty="0"/>
              <a:t>The second point is that when you’re doing a comparison with a literal character string, such as “stark”, that needs to go into quotes. A character string is anything that’s not a number or a logical value such as TRUE and FALSE.</a:t>
            </a:r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0683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is wrong because “positive” is a character string (it’s not a number or a logical value such as TRUE/FALSE).</a:t>
            </a:r>
          </a:p>
          <a:p>
            <a:r>
              <a:rPr lang="en-US" dirty="0"/>
              <a:t>B is wrong because you’re trying to do a comparison with a single equals.</a:t>
            </a:r>
          </a:p>
          <a:p>
            <a:r>
              <a:rPr lang="en-US" dirty="0"/>
              <a:t>C is correct</a:t>
            </a:r>
            <a:br>
              <a:rPr lang="en-US" dirty="0"/>
            </a:br>
            <a:r>
              <a:rPr lang="en-US" dirty="0"/>
              <a:t>D is wrong because it flips the positions of the comparison; the column name goes to the left and the comparator on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6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now</a:t>
            </a:r>
            <a:r>
              <a:rPr lang="en-US" baseline="0" dirty="0"/>
              <a:t> introduce one of the most powerful concepts in the </a:t>
            </a:r>
            <a:r>
              <a:rPr lang="en-US" baseline="0" dirty="0" err="1"/>
              <a:t>tidyverse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the pipe operator, which is written as percent-greater than-percent.</a:t>
            </a:r>
          </a:p>
          <a:p>
            <a:endParaRPr lang="en-US" baseline="0" dirty="0"/>
          </a:p>
          <a:p>
            <a:r>
              <a:rPr lang="en-US" baseline="0" dirty="0"/>
              <a:t>I’ll first show you exactly what it does, and then why it’s so useful.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98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baseline="0" dirty="0"/>
              <a:t>The pipe operator takes the object on its left - here the covid_testing data frame - and ** plugs it as the first argument of the function on its right - here as the first argument to the filter function.</a:t>
            </a:r>
          </a:p>
          <a:p>
            <a:endParaRPr lang="en-US" i="0" baseline="0" dirty="0"/>
          </a:p>
          <a:p>
            <a:r>
              <a:rPr lang="en-US" i="0" baseline="0" dirty="0"/>
              <a:t>** So if you look at the first line of code here – a filter function where the first argument is the covid_testing data frame that we’re passing in – we can re-write this as covid_testing pipe filter(</a:t>
            </a:r>
            <a:r>
              <a:rPr lang="en-US" i="0" baseline="0" dirty="0" err="1"/>
              <a:t>pan_day</a:t>
            </a:r>
            <a:r>
              <a:rPr lang="en-US" i="0" baseline="0" dirty="0"/>
              <a:t> &lt;= 10)</a:t>
            </a:r>
          </a:p>
          <a:p>
            <a:endParaRPr lang="en-US" i="0" baseline="0" dirty="0"/>
          </a:p>
          <a:p>
            <a:r>
              <a:rPr lang="en-US" i="0" baseline="0" dirty="0"/>
              <a:t>Those two lines of code are equivalent. In both cases we’re </a:t>
            </a:r>
            <a:r>
              <a:rPr lang="en-US" i="0" baseline="0" dirty="0" err="1"/>
              <a:t>covid_testing</a:t>
            </a:r>
            <a:r>
              <a:rPr lang="en-US" i="0" baseline="0" dirty="0"/>
              <a:t> gets passed as the first argument to the filter()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81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here’s why this is</a:t>
            </a:r>
            <a:r>
              <a:rPr lang="en-US" baseline="0" dirty="0"/>
              <a:t> so useful.</a:t>
            </a:r>
            <a:endParaRPr lang="en-US" dirty="0"/>
          </a:p>
          <a:p>
            <a:endParaRPr lang="en-US" dirty="0"/>
          </a:p>
          <a:p>
            <a:r>
              <a:rPr lang="en-US" dirty="0"/>
              <a:t>Tidy</a:t>
            </a:r>
            <a:r>
              <a:rPr lang="en-US" baseline="0" dirty="0"/>
              <a:t> functions (such select, filter, and others we’ll see later) </a:t>
            </a:r>
            <a:r>
              <a:rPr lang="en-US" u="sng" baseline="0" dirty="0"/>
              <a:t>always </a:t>
            </a:r>
            <a:r>
              <a:rPr lang="en-US" baseline="0" dirty="0"/>
              <a:t>have as first argument a data frame, and they </a:t>
            </a:r>
            <a:r>
              <a:rPr lang="en-US" u="sng" baseline="0" dirty="0"/>
              <a:t>always </a:t>
            </a:r>
            <a:r>
              <a:rPr lang="en-US" baseline="0" dirty="0"/>
              <a:t>return a data frame.</a:t>
            </a:r>
          </a:p>
          <a:p>
            <a:endParaRPr lang="en-US" baseline="0" dirty="0"/>
          </a:p>
          <a:p>
            <a:r>
              <a:rPr lang="en-US" baseline="0" dirty="0"/>
              <a:t>This makes it possible to create a pipeline in which a data frame object is handed from one </a:t>
            </a:r>
            <a:r>
              <a:rPr lang="en-US" baseline="0" dirty="0" err="1"/>
              <a:t>dplyr</a:t>
            </a:r>
            <a:r>
              <a:rPr lang="en-US" baseline="0" dirty="0"/>
              <a:t> function to the next.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** The pipe operator is usually pronounced “then”.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For example, here we start with covid_testing, then select the </a:t>
            </a:r>
            <a:r>
              <a:rPr lang="en-US" baseline="0" dirty="0" err="1"/>
              <a:t>last_name</a:t>
            </a:r>
            <a:r>
              <a:rPr lang="en-US" baseline="0" dirty="0"/>
              <a:t> and result columns, then filter for results equal to “positive”.</a:t>
            </a:r>
          </a:p>
          <a:p>
            <a:endParaRPr lang="en-US" baseline="0" dirty="0"/>
          </a:p>
          <a:p>
            <a:r>
              <a:rPr lang="en-US" baseline="0" dirty="0"/>
              <a:t>You’ll get a pipeline of data analysis steps which are concise and also fairly human readable. This is powerful because it makes is way easier to explain to someone who doesn’t know R what you did. 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00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mydata</a:t>
            </a:r>
            <a:r>
              <a:rPr lang="en-US" dirty="0"/>
              <a:t> %&gt;% select(</a:t>
            </a:r>
            <a:r>
              <a:rPr lang="en-US" dirty="0" err="1"/>
              <a:t>first_name</a:t>
            </a:r>
            <a:r>
              <a:rPr lang="en-US" dirty="0"/>
              <a:t>, </a:t>
            </a:r>
            <a:r>
              <a:rPr lang="en-US" dirty="0" err="1"/>
              <a:t>last_name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4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43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Mutate is an extremely useful </a:t>
            </a:r>
            <a:r>
              <a:rPr lang="en-US" i="0" dirty="0" err="1"/>
              <a:t>dplyr</a:t>
            </a:r>
            <a:r>
              <a:rPr lang="en-US" i="0" dirty="0"/>
              <a:t> function, and you can use it to make new variables or columns.</a:t>
            </a:r>
          </a:p>
          <a:p>
            <a:endParaRPr lang="en-US" i="0" baseline="0" dirty="0"/>
          </a:p>
          <a:p>
            <a:r>
              <a:rPr lang="en-US" i="0" baseline="0" dirty="0"/>
              <a:t>Like all </a:t>
            </a:r>
            <a:r>
              <a:rPr lang="en-US" i="0" baseline="0" dirty="0" err="1"/>
              <a:t>dplyr</a:t>
            </a:r>
            <a:r>
              <a:rPr lang="en-US" i="0" baseline="0" dirty="0"/>
              <a:t> functions, mutate() takes a data frame as its first argument. After that, you tell it what to name the new column and what should be in it. This is done using name-value expressions.</a:t>
            </a:r>
          </a:p>
          <a:p>
            <a:endParaRPr lang="en-US" i="0" baseline="0" dirty="0"/>
          </a:p>
          <a:p>
            <a:r>
              <a:rPr lang="en-US" i="0" baseline="0" dirty="0"/>
              <a:t>In name-value expression, you have a name, a equals sign, and a value. The name is the ** name of the new column that you’d like to create. Then you have a ** single equals sign - because you’re setting something to something else, you’re not testing whether two things are the same. Then you have the ** value. This can be a constant, e.g. “100”, or a calculation that involves data from other columns.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04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en-US" sz="800" dirty="0"/>
              <a:t>In</a:t>
            </a:r>
            <a:r>
              <a:rPr lang="en-US" sz="800" baseline="0" dirty="0"/>
              <a:t> this session I’ll introduce a set of functions from the </a:t>
            </a:r>
            <a:r>
              <a:rPr lang="en-US" sz="800" baseline="0" dirty="0" err="1"/>
              <a:t>dplyr</a:t>
            </a:r>
            <a:r>
              <a:rPr lang="en-US" sz="800" baseline="0" dirty="0"/>
              <a:t> package, which is part of the </a:t>
            </a:r>
            <a:r>
              <a:rPr lang="en-US" sz="800" baseline="0" dirty="0" err="1"/>
              <a:t>tidyverse</a:t>
            </a:r>
            <a:r>
              <a:rPr lang="en-US" sz="800" baseline="0" dirty="0"/>
              <a:t>. </a:t>
            </a:r>
            <a:r>
              <a:rPr lang="en-US" sz="8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Dplyr</a:t>
            </a:r>
            <a:r>
              <a:rPr lang="en-US" sz="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grammar for transforming data frames. The image here is that it’ll give you a set of </a:t>
            </a:r>
            <a:r>
              <a:rPr lang="en-US" sz="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pliers</a:t>
            </a:r>
            <a:r>
              <a:rPr lang="en-US" sz="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which you can bend the data to your will. 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en-US" sz="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en-US" sz="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8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 behind</a:t>
            </a:r>
            <a:r>
              <a:rPr lang="en-US" sz="8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dplyr</a:t>
            </a:r>
            <a:r>
              <a:rPr lang="en-US" sz="8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that any data analytic task can be broken down into a small number of basic or atomic tasks, and there should be a consistent way to specify each atomic task - a </a:t>
            </a:r>
            <a:r>
              <a:rPr lang="en-US" sz="8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grammar</a:t>
            </a:r>
            <a:r>
              <a:rPr lang="en-US" sz="8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en-US" sz="80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 will see in the next 30 minutes or so, each </a:t>
            </a:r>
            <a:r>
              <a:rPr lang="en-US" sz="8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dplyr</a:t>
            </a:r>
            <a:r>
              <a:rPr lang="en-US" sz="8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takes a data frame, does something with it, and then returns a modified data frame as its output. </a:t>
            </a:r>
            <a:r>
              <a:rPr lang="en-US" sz="8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Dplyr</a:t>
            </a:r>
            <a:r>
              <a:rPr lang="en-US" sz="8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functions can be stringed together to create powerful data analysis pipelines in just a few lines of code. </a:t>
            </a:r>
            <a:endParaRPr lang="en-US" sz="8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20" name="Google Shape;1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8628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baseline="0" dirty="0"/>
              <a:t>For example, let’s take a look at one of the columns of covid_testing, </a:t>
            </a:r>
            <a:r>
              <a:rPr lang="en-US" i="0" baseline="0" dirty="0" err="1"/>
              <a:t>col_rec_tat</a:t>
            </a:r>
            <a:r>
              <a:rPr lang="en-US" i="0" baseline="0" dirty="0"/>
              <a:t>. </a:t>
            </a:r>
          </a:p>
          <a:p>
            <a:endParaRPr lang="en-US" i="0" baseline="0" dirty="0"/>
          </a:p>
          <a:p>
            <a:r>
              <a:rPr lang="en-US" i="0" baseline="0" dirty="0"/>
              <a:t>This column contains the specimen collection to received-in-lab turn around time, in hours. Let’s create a new column, that contains the same data, but in minutes. </a:t>
            </a:r>
          </a:p>
          <a:p>
            <a:endParaRPr lang="en-US" i="0" baseline="0" dirty="0"/>
          </a:p>
          <a:p>
            <a:r>
              <a:rPr lang="en-US" i="0" baseline="0" dirty="0"/>
              <a:t>To do so, you write mutate(covid_testing) followed by a name value expression. The left part is the new column name, </a:t>
            </a:r>
            <a:r>
              <a:rPr lang="en-US" i="0" baseline="0" dirty="0" err="1"/>
              <a:t>col_rec_tat_mins</a:t>
            </a:r>
            <a:r>
              <a:rPr lang="en-US" i="0" baseline="0" dirty="0"/>
              <a:t>. Then we have a single equals sign. Then the calculation, which is </a:t>
            </a:r>
            <a:r>
              <a:rPr lang="en-US" i="0" baseline="0" dirty="0" err="1"/>
              <a:t>col_rec_tat</a:t>
            </a:r>
            <a:r>
              <a:rPr lang="en-US" i="0" baseline="0" dirty="0"/>
              <a:t> times 60. You can see that mutate creates the new column and fills each row with the result of the calculation.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17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77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recap,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dplyr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provides a grammar for transforming data frames. Some of the key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dplyr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functions are: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 select(), which subsets columns by name;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 filter(), which subsets rows by a logical condition; 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 mutate(), which creates new calculated columns.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 The pipe operator, written %&gt;%, can be used to string together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dplyr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functions into a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89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26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only scratched the surface of data transformation functions in </a:t>
            </a:r>
            <a:r>
              <a:rPr lang="en-US" dirty="0" err="1"/>
              <a:t>dplyr</a:t>
            </a:r>
            <a:r>
              <a:rPr lang="en-US" dirty="0"/>
              <a:t>. Other important ones include:</a:t>
            </a:r>
          </a:p>
          <a:p>
            <a:endParaRPr lang="en-US" dirty="0"/>
          </a:p>
          <a:p>
            <a:r>
              <a:rPr lang="en-US" dirty="0"/>
              <a:t>** arrange(), which sorts a data frame</a:t>
            </a:r>
          </a:p>
          <a:p>
            <a:r>
              <a:rPr lang="en-US" dirty="0"/>
              <a:t>** </a:t>
            </a:r>
            <a:r>
              <a:rPr lang="en-US" dirty="0" err="1"/>
              <a:t>add_row</a:t>
            </a:r>
            <a:r>
              <a:rPr lang="en-US" dirty="0"/>
              <a:t>(), which adds rows to a data frame</a:t>
            </a:r>
          </a:p>
          <a:p>
            <a:r>
              <a:rPr lang="en-US" dirty="0"/>
              <a:t>** </a:t>
            </a:r>
            <a:r>
              <a:rPr lang="en-US" dirty="0" err="1"/>
              <a:t>group_by</a:t>
            </a:r>
            <a:r>
              <a:rPr lang="en-US" dirty="0"/>
              <a:t> and summarize, which allow you to create data summaries such as means, medians, sums, etc.</a:t>
            </a:r>
          </a:p>
          <a:p>
            <a:r>
              <a:rPr lang="en-US" dirty="0"/>
              <a:t>** </a:t>
            </a:r>
            <a:r>
              <a:rPr lang="en-US" dirty="0" err="1"/>
              <a:t>bind_cols</a:t>
            </a:r>
            <a:r>
              <a:rPr lang="en-US" dirty="0"/>
              <a:t> and </a:t>
            </a:r>
            <a:r>
              <a:rPr lang="en-US" dirty="0" err="1"/>
              <a:t>bind_rows</a:t>
            </a:r>
            <a:r>
              <a:rPr lang="en-US" dirty="0"/>
              <a:t>, which allows you to combine data frames by row or column; and</a:t>
            </a:r>
          </a:p>
          <a:p>
            <a:r>
              <a:rPr lang="en-US" dirty="0"/>
              <a:t>** _join functions including </a:t>
            </a:r>
            <a:r>
              <a:rPr lang="en-US" dirty="0" err="1"/>
              <a:t>left_join</a:t>
            </a:r>
            <a:r>
              <a:rPr lang="en-US" dirty="0"/>
              <a:t>() that combine data frames by looking up matching values from one table in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33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</a:t>
            </a:r>
            <a:r>
              <a:rPr lang="en-US" dirty="0" err="1"/>
              <a:t>dplyr</a:t>
            </a:r>
            <a:r>
              <a:rPr lang="en-US" dirty="0"/>
              <a:t> cheat sheet which gives a great overview of those functions. I’ve linked it on the course website.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171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Beyond </a:t>
            </a:r>
            <a:r>
              <a:rPr lang="en-US" dirty="0" err="1"/>
              <a:t>dplyr</a:t>
            </a:r>
            <a:r>
              <a:rPr lang="en-US" dirty="0"/>
              <a:t>, there are a number of other packages that provide powerful tools for data transformation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Tidyr</a:t>
            </a:r>
            <a:r>
              <a:rPr lang="en-US" dirty="0"/>
              <a:t> provides a lot more functions like </a:t>
            </a:r>
            <a:r>
              <a:rPr lang="en-US" dirty="0" err="1"/>
              <a:t>dplyr</a:t>
            </a:r>
            <a:r>
              <a:rPr lang="en-US" dirty="0"/>
              <a:t> that allow you to convert messy data frames into tidy ones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Lubridate</a:t>
            </a:r>
            <a:r>
              <a:rPr lang="en-US" dirty="0"/>
              <a:t> provides functions to manipulate times and dates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Stringr</a:t>
            </a:r>
            <a:r>
              <a:rPr lang="en-US" dirty="0"/>
              <a:t> provides tools for manipulating pieces of text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Purrr</a:t>
            </a:r>
            <a:r>
              <a:rPr lang="en-US" dirty="0"/>
              <a:t> offers advanced functionality to automate complex data transformations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</a:t>
            </a:r>
            <a:r>
              <a:rPr lang="en-US" dirty="0" err="1"/>
              <a:t>Dbplyr</a:t>
            </a:r>
            <a:r>
              <a:rPr lang="en-US" dirty="0"/>
              <a:t> allows you to interact with a table inside a database as if it were a data frame.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20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/>
              <a:t>Often times you have a large data frame but only want to create a graph from only a small part of it. </a:t>
            </a:r>
            <a:r>
              <a:rPr lang="en-US" i="0" dirty="0" err="1"/>
              <a:t>Dplyr</a:t>
            </a:r>
            <a:r>
              <a:rPr lang="en-US" i="0" dirty="0"/>
              <a:t> works great for this purpose. </a:t>
            </a:r>
          </a:p>
          <a:p>
            <a:r>
              <a:rPr lang="en-US" dirty="0"/>
              <a:t>Let’s look at how you can whittle down a data frame with </a:t>
            </a:r>
            <a:r>
              <a:rPr lang="en-US" dirty="0" err="1"/>
              <a:t>dplyr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82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provides two functions for </a:t>
            </a:r>
            <a:r>
              <a:rPr lang="en-US" dirty="0" err="1"/>
              <a:t>subsetting</a:t>
            </a:r>
            <a:r>
              <a:rPr lang="en-US" dirty="0"/>
              <a:t> data frames: select() for </a:t>
            </a:r>
            <a:r>
              <a:rPr lang="en-US" dirty="0" err="1"/>
              <a:t>subsetting</a:t>
            </a:r>
            <a:r>
              <a:rPr lang="en-US" dirty="0"/>
              <a:t> columns, and filter() for </a:t>
            </a:r>
            <a:r>
              <a:rPr lang="en-US" dirty="0" err="1"/>
              <a:t>subsetting</a:t>
            </a:r>
            <a:r>
              <a:rPr lang="en-US" dirty="0"/>
              <a:t> rows.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24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baseline="0" dirty="0"/>
              <a:t>Let’s look at select() first. Select extracts columns from a data frame, by name.</a:t>
            </a:r>
          </a:p>
          <a:p>
            <a:endParaRPr lang="en-US" i="0" baseline="0" dirty="0"/>
          </a:p>
          <a:p>
            <a:r>
              <a:rPr lang="en-US" i="0" baseline="0" dirty="0"/>
              <a:t>Select takes a data frame as its first argument. After that it takes any number of additional arguments that specify the names of the columns that you want to pick.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14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For example, take the following code: “select of covid_testing, </a:t>
            </a:r>
            <a:r>
              <a:rPr lang="en-US" i="0" dirty="0" err="1"/>
              <a:t>mrn</a:t>
            </a:r>
            <a:r>
              <a:rPr lang="en-US" i="0" dirty="0"/>
              <a:t>, </a:t>
            </a:r>
            <a:r>
              <a:rPr lang="en-US" i="0" dirty="0" err="1"/>
              <a:t>last_name</a:t>
            </a:r>
            <a:r>
              <a:rPr lang="en-US" i="0" dirty="0"/>
              <a:t>”.</a:t>
            </a:r>
          </a:p>
          <a:p>
            <a:endParaRPr lang="en-US" i="0" dirty="0"/>
          </a:p>
          <a:p>
            <a:r>
              <a:rPr lang="en-US" i="0" dirty="0"/>
              <a:t>This select statement</a:t>
            </a:r>
            <a:r>
              <a:rPr lang="en-US" i="0" baseline="0" dirty="0"/>
              <a:t> will take the data frame covid_testing, and return a new data frame that only has the columns </a:t>
            </a:r>
            <a:r>
              <a:rPr lang="en-US" i="0" baseline="0" dirty="0" err="1"/>
              <a:t>mrn</a:t>
            </a:r>
            <a:r>
              <a:rPr lang="en-US" i="0" baseline="0" dirty="0"/>
              <a:t> and </a:t>
            </a:r>
            <a:r>
              <a:rPr lang="en-US" i="0" baseline="0" dirty="0" err="1"/>
              <a:t>last_name</a:t>
            </a:r>
            <a:r>
              <a:rPr lang="en-US" i="0" baseline="0" dirty="0"/>
              <a:t>, highlighted in blue.</a:t>
            </a:r>
          </a:p>
          <a:p>
            <a:endParaRPr lang="en-US" i="0" baseline="0" dirty="0"/>
          </a:p>
          <a:p>
            <a:r>
              <a:rPr lang="en-US" i="0" baseline="0" dirty="0"/>
              <a:t>An important point to note here is that select will </a:t>
            </a:r>
            <a:r>
              <a:rPr lang="en-US" b="1" i="0" baseline="0" dirty="0"/>
              <a:t>not</a:t>
            </a:r>
            <a:r>
              <a:rPr lang="en-US" b="0" i="0" baseline="0" dirty="0"/>
              <a:t> modify the original data frame. </a:t>
            </a:r>
          </a:p>
          <a:p>
            <a:endParaRPr lang="en-US" b="0" i="0" baseline="0" dirty="0"/>
          </a:p>
          <a:p>
            <a:r>
              <a:rPr lang="en-US" b="0" i="0" baseline="0" dirty="0"/>
              <a:t>If you write the select statement like this it will simply print out the result in the console or in your R Markdown document. If you want to *capture* the modified data frame you need to assign it to a named object. </a:t>
            </a:r>
          </a:p>
          <a:p>
            <a:endParaRPr lang="en-US" b="0" i="0" baseline="0" dirty="0"/>
          </a:p>
          <a:p>
            <a:r>
              <a:rPr lang="en-US" b="0" i="0" baseline="0" dirty="0"/>
              <a:t>Q for class: do you remember how to capture data in a named object? Write the answer in the chat!</a:t>
            </a:r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70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make: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assignment operator to capture object</a:t>
            </a:r>
          </a:p>
          <a:p>
            <a:pPr marL="171450" indent="-171450">
              <a:buFontTx/>
              <a:buChar char="-"/>
            </a:pPr>
            <a:r>
              <a:rPr lang="en-US" dirty="0"/>
              <a:t>Select </a:t>
            </a:r>
            <a:r>
              <a:rPr lang="en-US" dirty="0" err="1"/>
              <a:t>args</a:t>
            </a:r>
            <a:r>
              <a:rPr lang="en-US" dirty="0"/>
              <a:t>: data frame, then columns</a:t>
            </a:r>
          </a:p>
          <a:p>
            <a:pPr marL="171450" indent="-171450">
              <a:buFontTx/>
              <a:buChar char="-"/>
            </a:pPr>
            <a:r>
              <a:rPr lang="en-US" dirty="0"/>
              <a:t>Case matters! </a:t>
            </a:r>
            <a:r>
              <a:rPr lang="en-US" dirty="0" err="1"/>
              <a:t>First_name</a:t>
            </a:r>
            <a:r>
              <a:rPr lang="en-US" dirty="0"/>
              <a:t> != </a:t>
            </a:r>
            <a:r>
              <a:rPr lang="en-US" dirty="0" err="1"/>
              <a:t>first_name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76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One of the most important </a:t>
            </a:r>
            <a:r>
              <a:rPr lang="en-US" i="0" dirty="0" err="1"/>
              <a:t>dplyr</a:t>
            </a:r>
            <a:r>
              <a:rPr lang="en-US" i="0" dirty="0"/>
              <a:t> functions</a:t>
            </a:r>
            <a:r>
              <a:rPr lang="en-US" i="0" baseline="0" dirty="0"/>
              <a:t> to know about is filter(). Filter extracts rows, and it does that based on logical criteria, or a </a:t>
            </a:r>
            <a:r>
              <a:rPr lang="en-US" b="1" i="0" baseline="0" dirty="0"/>
              <a:t>condition</a:t>
            </a:r>
            <a:r>
              <a:rPr lang="en-US" i="0" baseline="0" dirty="0"/>
              <a:t>.</a:t>
            </a:r>
          </a:p>
          <a:p>
            <a:endParaRPr lang="en-US" i="0" baseline="0" dirty="0"/>
          </a:p>
          <a:p>
            <a:r>
              <a:rPr lang="en-US" i="0" baseline="0" dirty="0"/>
              <a:t>Like select, filter takes a data frame as its first argument. The second argument is a </a:t>
            </a:r>
            <a:r>
              <a:rPr lang="en-US" b="1" i="0" baseline="0" dirty="0"/>
              <a:t>condition</a:t>
            </a:r>
            <a:r>
              <a:rPr lang="en-US" i="0" baseline="0" dirty="0"/>
              <a:t> or </a:t>
            </a:r>
            <a:r>
              <a:rPr lang="en-US" b="1" i="0" baseline="0" dirty="0"/>
              <a:t>logical test</a:t>
            </a:r>
            <a:r>
              <a:rPr lang="en-US" i="0" baseline="0" dirty="0"/>
              <a:t>. R then performs that logical test on each row of the dataset and returns all rows in which the logical test was </a:t>
            </a:r>
            <a:r>
              <a:rPr lang="en-US" b="1" i="0" baseline="0" dirty="0"/>
              <a:t>true</a:t>
            </a:r>
            <a:r>
              <a:rPr lang="en-US" i="0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09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baseline="0" dirty="0"/>
              <a:t>To give you an example: the logical test here is whether or not the </a:t>
            </a:r>
            <a:r>
              <a:rPr lang="en-US" b="0" i="0" baseline="0" dirty="0" err="1"/>
              <a:t>mrn</a:t>
            </a:r>
            <a:r>
              <a:rPr lang="en-US" b="0" i="0" baseline="0" dirty="0"/>
              <a:t> is equal to the 5000083. This is ** ** ** false for the first 3 rows in which the </a:t>
            </a:r>
            <a:r>
              <a:rPr lang="en-US" b="0" i="0" baseline="0" dirty="0" err="1"/>
              <a:t>mrn</a:t>
            </a:r>
            <a:r>
              <a:rPr lang="en-US" b="0" i="0" baseline="0" dirty="0"/>
              <a:t> is something else, but it’s ** true for the 4</a:t>
            </a:r>
            <a:r>
              <a:rPr lang="en-US" b="0" i="0" baseline="30000" dirty="0"/>
              <a:t>th</a:t>
            </a:r>
            <a:r>
              <a:rPr lang="en-US" b="0" i="0" baseline="0" dirty="0"/>
              <a:t> row. </a:t>
            </a:r>
          </a:p>
          <a:p>
            <a:endParaRPr lang="en-US" b="0" i="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baseline="0" dirty="0"/>
              <a:t>So this filter statement will ** return a data frame that </a:t>
            </a:r>
            <a:r>
              <a:rPr lang="en-US" b="1" i="0" baseline="0" dirty="0"/>
              <a:t>only</a:t>
            </a:r>
            <a:r>
              <a:rPr lang="en-US" b="0" i="0" baseline="0" dirty="0"/>
              <a:t> contains the 4</a:t>
            </a:r>
            <a:r>
              <a:rPr lang="en-US" b="0" i="0" baseline="30000" dirty="0"/>
              <a:t>th</a:t>
            </a:r>
            <a:r>
              <a:rPr lang="en-US" b="0" i="0" baseline="0" dirty="0"/>
              <a:t> row, in which the logical condition is true, and that’s shown here on the right.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baseline="0" dirty="0"/>
              <a:t>** One common issue I want to point out here is the difference between the single equals and the double equals operators. </a:t>
            </a:r>
          </a:p>
          <a:p>
            <a:pPr marL="0" indent="0">
              <a:buFont typeface="Arial" charset="0"/>
              <a:buNone/>
            </a:pPr>
            <a:r>
              <a:rPr lang="en-US" b="0" i="0" baseline="0" dirty="0"/>
              <a:t>You saw a single equals operator in the context of the </a:t>
            </a:r>
            <a:r>
              <a:rPr lang="en-US" b="0" i="0" baseline="0" dirty="0" err="1"/>
              <a:t>aes</a:t>
            </a:r>
            <a:r>
              <a:rPr lang="en-US" b="0" i="0" baseline="0" dirty="0"/>
              <a:t>() function where we set the x axis to a specific column name.</a:t>
            </a:r>
          </a:p>
          <a:p>
            <a:pPr marL="0" indent="0">
              <a:buFont typeface="Arial" charset="0"/>
              <a:buNone/>
            </a:pPr>
            <a:r>
              <a:rPr lang="en-US" b="0" i="0" baseline="0" dirty="0"/>
              <a:t>Here you see the double equals sign in the context of a logical test that compares the left hand side, e.g. </a:t>
            </a:r>
            <a:r>
              <a:rPr lang="en-US" b="0" i="0" baseline="0" dirty="0" err="1"/>
              <a:t>mrn</a:t>
            </a:r>
            <a:r>
              <a:rPr lang="en-US" b="0" i="0" baseline="0" dirty="0"/>
              <a:t>, with the right hand side, e.g. 5000083 to check whether or not they are the same.</a:t>
            </a:r>
          </a:p>
          <a:p>
            <a:pPr marL="0" indent="0">
              <a:buFont typeface="Arial" charset="0"/>
              <a:buNone/>
            </a:pPr>
            <a:r>
              <a:rPr lang="en-US" b="0" i="0" baseline="0" dirty="0"/>
              <a:t>If you use the wrong one you’ll get an error, and it’s a very common error and I want you guys to be aware of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94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12/8/20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12/8/20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12/8/20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no_timer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12/8/20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22826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12/8/20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12/8/20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12/8/20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12/8/20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12/8/20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12/8/20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12/8/20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7"/>
            <a:ext cx="9720072" cy="7518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12/8/20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12/8/20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12/8/20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12/8/20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12/8/20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9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656272"/>
            <a:ext cx="9720073" cy="46530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12/8/20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 cap="none" spc="100" baseline="0">
          <a:solidFill>
            <a:schemeClr val="tx1">
              <a:lumMod val="95000"/>
              <a:lumOff val="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Autofit/>
          </a:bodyPr>
          <a:lstStyle/>
          <a:p>
            <a:r>
              <a:rPr lang="en-US" sz="4000" dirty="0"/>
              <a:t>CHOP R 101:</a:t>
            </a:r>
            <a:br>
              <a:rPr lang="en-US" sz="4000" dirty="0"/>
            </a:br>
            <a:r>
              <a:rPr lang="en-US" sz="4000" dirty="0"/>
              <a:t>Intro to R for Clinical Data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6000" b="1" dirty="0"/>
              <a:t>Transform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CFEDE-956F-AB4F-9227-4212756A7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4804013"/>
            <a:ext cx="1609344" cy="185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3284153" y="2084832"/>
          <a:ext cx="5471293" cy="3627120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1558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2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448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Monaco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sz="2000" b="0" i="0" dirty="0">
                          <a:latin typeface="Consolas" panose="020B0609020204030204" pitchFamily="49" charset="0"/>
                          <a:ea typeface="Monaco" charset="0"/>
                          <a:cs typeface="Consolas" panose="020B0609020204030204" pitchFamily="49" charset="0"/>
                        </a:rPr>
                        <a:t> &lt; </a:t>
                      </a:r>
                      <a:r>
                        <a:rPr lang="en-US" sz="20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Monaco" charset="0"/>
                          <a:cs typeface="Consolas" panose="020B0609020204030204" pitchFamily="49" charset="0"/>
                        </a:rPr>
                        <a:t>y</a:t>
                      </a:r>
                      <a:endParaRPr lang="en-US" sz="2000" b="0" i="0" dirty="0">
                        <a:latin typeface="Consolas" panose="020B0609020204030204" pitchFamily="49" charset="0"/>
                        <a:ea typeface="Monaco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less than</a:t>
                      </a:r>
                      <a:endParaRPr lang="en-US" sz="2800" baseline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4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Monaco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sz="2000" b="0" i="0" dirty="0">
                          <a:latin typeface="Consolas" panose="020B0609020204030204" pitchFamily="49" charset="0"/>
                          <a:ea typeface="Monaco" charset="0"/>
                          <a:cs typeface="Consolas" panose="020B0609020204030204" pitchFamily="49" charset="0"/>
                        </a:rPr>
                        <a:t> &gt; </a:t>
                      </a:r>
                      <a:r>
                        <a:rPr lang="en-US" sz="20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Monaco" charset="0"/>
                          <a:cs typeface="Consolas" panose="020B0609020204030204" pitchFamily="49" charset="0"/>
                        </a:rPr>
                        <a:t>y</a:t>
                      </a:r>
                      <a:endParaRPr lang="en-US" sz="2000" b="0" i="0" dirty="0">
                        <a:latin typeface="Consolas" panose="020B0609020204030204" pitchFamily="49" charset="0"/>
                        <a:ea typeface="Monaco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greater than</a:t>
                      </a:r>
                      <a:endParaRPr lang="en-US" sz="2800" baseline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4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Monaco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sz="2000" b="0" i="0" dirty="0">
                          <a:latin typeface="Consolas" panose="020B0609020204030204" pitchFamily="49" charset="0"/>
                          <a:ea typeface="Monaco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20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Monaco" charset="0"/>
                          <a:cs typeface="Consolas" panose="020B0609020204030204" pitchFamily="49" charset="0"/>
                        </a:rPr>
                        <a:t>y</a:t>
                      </a:r>
                      <a:endParaRPr lang="en-US" sz="2000" b="0" i="0" dirty="0">
                        <a:latin typeface="Consolas" panose="020B0609020204030204" pitchFamily="49" charset="0"/>
                        <a:ea typeface="Monaco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equal to</a:t>
                      </a:r>
                      <a:endParaRPr lang="en-US" sz="2800" baseline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4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Monaco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sz="2000" b="0" i="0" dirty="0">
                          <a:latin typeface="Consolas" panose="020B0609020204030204" pitchFamily="49" charset="0"/>
                          <a:ea typeface="Monaco" charset="0"/>
                          <a:cs typeface="Consolas" panose="020B0609020204030204" pitchFamily="49" charset="0"/>
                        </a:rPr>
                        <a:t> &lt;= </a:t>
                      </a:r>
                      <a:r>
                        <a:rPr lang="en-US" sz="20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Monaco" charset="0"/>
                          <a:cs typeface="Consolas" panose="020B0609020204030204" pitchFamily="49" charset="0"/>
                        </a:rPr>
                        <a:t>y</a:t>
                      </a:r>
                      <a:endParaRPr lang="en-US" sz="2000" b="0" i="0" dirty="0">
                        <a:latin typeface="Consolas" panose="020B0609020204030204" pitchFamily="49" charset="0"/>
                        <a:ea typeface="Monaco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less than or equal</a:t>
                      </a:r>
                      <a:r>
                        <a:rPr lang="en-US" sz="2800" baseline="0" dirty="0"/>
                        <a:t> to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4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Monaco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sz="2000" b="0" i="0" dirty="0">
                          <a:latin typeface="Consolas" panose="020B0609020204030204" pitchFamily="49" charset="0"/>
                          <a:ea typeface="Monaco" charset="0"/>
                          <a:cs typeface="Consolas" panose="020B0609020204030204" pitchFamily="49" charset="0"/>
                        </a:rPr>
                        <a:t> &gt;= </a:t>
                      </a:r>
                      <a:r>
                        <a:rPr lang="en-US" sz="20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Monaco" charset="0"/>
                          <a:cs typeface="Consolas" panose="020B0609020204030204" pitchFamily="49" charset="0"/>
                        </a:rPr>
                        <a:t>y</a:t>
                      </a:r>
                      <a:endParaRPr lang="en-US" sz="2000" b="0" i="0" dirty="0">
                        <a:latin typeface="Consolas" panose="020B0609020204030204" pitchFamily="49" charset="0"/>
                        <a:ea typeface="Monaco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0" dirty="0"/>
                        <a:t>greater than or equal to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4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Monaco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sz="2000" b="0" i="0" dirty="0">
                          <a:latin typeface="Consolas" panose="020B0609020204030204" pitchFamily="49" charset="0"/>
                          <a:ea typeface="Monaco" charset="0"/>
                          <a:cs typeface="Consolas" panose="020B0609020204030204" pitchFamily="49" charset="0"/>
                        </a:rPr>
                        <a:t> != </a:t>
                      </a:r>
                      <a:r>
                        <a:rPr lang="en-US" sz="20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Monaco" charset="0"/>
                          <a:cs typeface="Consolas" panose="020B0609020204030204" pitchFamily="49" charset="0"/>
                        </a:rPr>
                        <a:t>y</a:t>
                      </a:r>
                      <a:endParaRPr lang="en-US" sz="2000" b="0" i="0" dirty="0">
                        <a:latin typeface="Consolas" panose="020B0609020204030204" pitchFamily="49" charset="0"/>
                        <a:ea typeface="Monaco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0" dirty="0"/>
                        <a:t>not equal to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4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err="1">
                          <a:latin typeface="Consolas" panose="020B0609020204030204" pitchFamily="49" charset="0"/>
                          <a:ea typeface="Monaco" charset="0"/>
                          <a:cs typeface="Consolas" panose="020B0609020204030204" pitchFamily="49" charset="0"/>
                        </a:rPr>
                        <a:t>is.na</a:t>
                      </a:r>
                      <a:r>
                        <a:rPr lang="en-US" sz="2000" b="0" i="0" dirty="0">
                          <a:latin typeface="Consolas" panose="020B0609020204030204" pitchFamily="49" charset="0"/>
                          <a:ea typeface="Monaco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sz="20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Monaco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sz="2000" b="0" i="0" dirty="0">
                          <a:latin typeface="Consolas" panose="020B0609020204030204" pitchFamily="49" charset="0"/>
                          <a:ea typeface="Monaco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0" dirty="0"/>
                        <a:t>a missing value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607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4841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36237-993C-8045-8944-D9334B892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2227E-A0BF-1E4C-ABBA-17A73F8E8E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034409"/>
          </a:xfrm>
        </p:spPr>
        <p:txBody>
          <a:bodyPr>
            <a:normAutofit/>
          </a:bodyPr>
          <a:lstStyle/>
          <a:p>
            <a:r>
              <a:rPr lang="en-US" sz="3200" dirty="0"/>
              <a:t>Write a 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filter()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statement that returns a data frame containing only the rows from 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covid_testing</a:t>
            </a:r>
            <a:r>
              <a:rPr lang="en-US" sz="3200" b="1" dirty="0"/>
              <a:t> </a:t>
            </a:r>
            <a:r>
              <a:rPr lang="en-US" sz="3200" dirty="0"/>
              <a:t>in which the </a:t>
            </a:r>
            <a:r>
              <a:rPr lang="en-US" sz="28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last_name</a:t>
            </a:r>
            <a:r>
              <a:rPr lang="en-US" sz="3200" dirty="0"/>
              <a:t> column is NOT equal to </a:t>
            </a:r>
            <a:r>
              <a:rPr lang="en-US" sz="28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"stark"</a:t>
            </a:r>
            <a:r>
              <a:rPr lang="en-US" sz="3200" dirty="0"/>
              <a:t>. </a:t>
            </a:r>
          </a:p>
          <a:p>
            <a:endParaRPr lang="en-US" sz="3200" dirty="0"/>
          </a:p>
          <a:p>
            <a:r>
              <a:rPr lang="en-US" sz="3200" dirty="0"/>
              <a:t>(You don’t have to capture the returned data frame)</a:t>
            </a:r>
          </a:p>
          <a:p>
            <a:endParaRPr lang="en-US" sz="3200" dirty="0"/>
          </a:p>
          <a:p>
            <a:r>
              <a:rPr lang="en-US" sz="3200" dirty="0"/>
              <a:t>Type your response in the chat!</a:t>
            </a:r>
            <a:endParaRPr lang="en-US" sz="29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4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094283" y="2201670"/>
            <a:ext cx="10415358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350125" y="2313797"/>
            <a:ext cx="99036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covid_testing, </a:t>
            </a:r>
            <a:r>
              <a:rPr lang="en-US" sz="3200" dirty="0" err="1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!= "stark"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2" name="Rounded Rectangular Callout 2"/>
          <p:cNvSpPr/>
          <p:nvPr/>
        </p:nvSpPr>
        <p:spPr>
          <a:xfrm rot="10800000" flipH="1">
            <a:off x="8218142" y="578604"/>
            <a:ext cx="3220449" cy="1785377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2552214">
                <a:moveTo>
                  <a:pt x="0" y="1124701"/>
                </a:moveTo>
                <a:cubicBezTo>
                  <a:pt x="0" y="967019"/>
                  <a:pt x="127827" y="839192"/>
                  <a:pt x="285509" y="839192"/>
                </a:cubicBezTo>
                <a:lnTo>
                  <a:pt x="904754" y="862342"/>
                </a:lnTo>
                <a:lnTo>
                  <a:pt x="1050884" y="0"/>
                </a:lnTo>
                <a:lnTo>
                  <a:pt x="1220165" y="839192"/>
                </a:lnTo>
                <a:lnTo>
                  <a:pt x="2642887" y="839192"/>
                </a:lnTo>
                <a:cubicBezTo>
                  <a:pt x="2800569" y="839192"/>
                  <a:pt x="2928396" y="967019"/>
                  <a:pt x="2928396" y="1124701"/>
                </a:cubicBezTo>
                <a:lnTo>
                  <a:pt x="2928396" y="1124696"/>
                </a:lnTo>
                <a:lnTo>
                  <a:pt x="2928396" y="1124696"/>
                </a:lnTo>
                <a:lnTo>
                  <a:pt x="2928396" y="1552951"/>
                </a:lnTo>
                <a:lnTo>
                  <a:pt x="2928396" y="2266705"/>
                </a:lnTo>
                <a:cubicBezTo>
                  <a:pt x="2928396" y="2424387"/>
                  <a:pt x="2800569" y="2552214"/>
                  <a:pt x="2642887" y="2552214"/>
                </a:cubicBezTo>
                <a:lnTo>
                  <a:pt x="1220165" y="2552214"/>
                </a:lnTo>
                <a:lnTo>
                  <a:pt x="488066" y="2552214"/>
                </a:lnTo>
                <a:lnTo>
                  <a:pt x="488066" y="2552214"/>
                </a:lnTo>
                <a:lnTo>
                  <a:pt x="285509" y="2552214"/>
                </a:lnTo>
                <a:cubicBezTo>
                  <a:pt x="127827" y="2552214"/>
                  <a:pt x="0" y="2424387"/>
                  <a:pt x="0" y="2266705"/>
                </a:cubicBezTo>
                <a:lnTo>
                  <a:pt x="0" y="1552951"/>
                </a:lnTo>
                <a:lnTo>
                  <a:pt x="0" y="1124696"/>
                </a:lnTo>
                <a:lnTo>
                  <a:pt x="0" y="1124696"/>
                </a:lnTo>
                <a:lnTo>
                  <a:pt x="0" y="112470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Google Shape;324;p34"/>
          <p:cNvSpPr txBox="1"/>
          <p:nvPr/>
        </p:nvSpPr>
        <p:spPr>
          <a:xfrm>
            <a:off x="8353632" y="666346"/>
            <a:ext cx="2949467" cy="104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Tw Cen MT" panose="020B0602020104020603" pitchFamily="34" charset="77"/>
                <a:ea typeface="Calibri"/>
                <a:cs typeface="Calibri"/>
                <a:sym typeface="Calibri"/>
              </a:rPr>
              <a:t>Values coded as character strings must be surrounded by quotes</a:t>
            </a:r>
            <a:endParaRPr sz="2062" dirty="0">
              <a:solidFill>
                <a:schemeClr val="bg1"/>
              </a:solidFill>
              <a:latin typeface="Tw Cen MT" panose="020B0602020104020603" pitchFamily="34" charset="77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575701"/>
              </p:ext>
            </p:extLst>
          </p:nvPr>
        </p:nvGraphicFramePr>
        <p:xfrm>
          <a:off x="836058" y="3807152"/>
          <a:ext cx="4544738" cy="2729332"/>
        </p:xfrm>
        <a:graphic>
          <a:graphicData uri="http://schemas.openxmlformats.org/drawingml/2006/table">
            <a:tbl>
              <a:tblPr/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77"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77"/>
                        </a:rPr>
                        <a:t>first_name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77"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5000876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sarella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  <a:ea typeface="+mn-ea"/>
                          <a:cs typeface="+mn-cs"/>
                          <a:sym typeface="Arial"/>
                        </a:rPr>
                        <a:t>stark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5006017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alester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stark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5001412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jhezane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westerling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5000083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lollys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clegane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312743"/>
              </p:ext>
            </p:extLst>
          </p:nvPr>
        </p:nvGraphicFramePr>
        <p:xfrm>
          <a:off x="6987793" y="3807152"/>
          <a:ext cx="4544738" cy="1818248"/>
        </p:xfrm>
        <a:graphic>
          <a:graphicData uri="http://schemas.openxmlformats.org/drawingml/2006/table">
            <a:tbl>
              <a:tblPr/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77"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77"/>
                        </a:rPr>
                        <a:t>first_name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77"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5001412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jhezane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westerling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5000083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lollys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clegane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5438081" y="5702713"/>
            <a:ext cx="677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TRUE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438080" y="6160310"/>
            <a:ext cx="677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TRUE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36800" y="4735214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436800" y="5192810"/>
            <a:ext cx="941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AD489C-DE45-3E49-93E7-33249DD481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504"/>
          <a:stretch/>
        </p:blipFill>
        <p:spPr>
          <a:xfrm rot="16200000">
            <a:off x="5895474" y="3702251"/>
            <a:ext cx="596733" cy="1188050"/>
          </a:xfrm>
          <a:prstGeom prst="rect">
            <a:avLst/>
          </a:prstGeom>
        </p:spPr>
      </p:pic>
      <p:sp>
        <p:nvSpPr>
          <p:cNvPr id="16" name="Google Shape;196;p22">
            <a:extLst>
              <a:ext uri="{FF2B5EF4-FFF2-40B4-BE49-F238E27FC236}">
                <a16:creationId xmlns:a16="http://schemas.microsoft.com/office/drawing/2014/main" id="{A53D5385-4779-6047-8AC8-7543C5BD797C}"/>
              </a:ext>
            </a:extLst>
          </p:cNvPr>
          <p:cNvSpPr txBox="1"/>
          <p:nvPr/>
        </p:nvSpPr>
        <p:spPr>
          <a:xfrm>
            <a:off x="773817" y="3442203"/>
            <a:ext cx="4606980" cy="213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 algn="ctr"/>
            <a:r>
              <a:rPr lang="en-US" sz="20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covid_testing</a:t>
            </a:r>
            <a:endParaRPr sz="2000" dirty="0">
              <a:latin typeface="Consolas" panose="020B0609020204030204" pitchFamily="49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522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36237-993C-8045-8944-D9334B892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2227E-A0BF-1E4C-ABBA-17A73F8E8E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2330" y="2238375"/>
            <a:ext cx="9720072" cy="3178175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Which of these would successfully filter the </a:t>
            </a:r>
            <a:r>
              <a:rPr lang="en-US" sz="3000" dirty="0">
                <a:solidFill>
                  <a:srgbClr val="0070C0"/>
                </a:solidFill>
                <a:latin typeface="Consolas" panose="020B0609020204030204" pitchFamily="49" charset="0"/>
              </a:rPr>
              <a:t>covid_testing</a:t>
            </a:r>
            <a:r>
              <a:rPr lang="en-US" sz="30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data frame to only tests with positive results?</a:t>
            </a:r>
          </a:p>
          <a:p>
            <a:r>
              <a:rPr lang="en-US" sz="3200" dirty="0"/>
              <a:t>A)</a:t>
            </a:r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filter(covid_testing, result == positive)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42BA97">
                    <a:lumMod val="75000"/>
                  </a:srgbClr>
                </a:solidFill>
              </a:rPr>
              <a:t> B)</a:t>
            </a:r>
            <a:r>
              <a:rPr lang="en-US" sz="2800" dirty="0">
                <a:solidFill>
                  <a:srgbClr val="42BA97">
                    <a:lumMod val="75000"/>
                  </a:srgbClr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filter(covid_testing, result = "positive")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42BA97">
                    <a:lumMod val="75000"/>
                  </a:srgbClr>
                </a:solidFill>
              </a:rPr>
              <a:t> C)</a:t>
            </a:r>
            <a:r>
              <a:rPr lang="en-US" sz="2800" dirty="0">
                <a:solidFill>
                  <a:srgbClr val="42BA97">
                    <a:lumMod val="75000"/>
                  </a:srgbClr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filter(covid_testing, result == "positive")</a:t>
            </a:r>
          </a:p>
          <a:p>
            <a:pPr marL="0" indent="0">
              <a:buNone/>
            </a:pPr>
            <a:r>
              <a:rPr lang="en-US" sz="3200" dirty="0"/>
              <a:t> D)</a:t>
            </a:r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filter(covid_testing, positive == "result")</a:t>
            </a:r>
          </a:p>
          <a:p>
            <a:pPr marL="0" indent="0">
              <a:buNone/>
            </a:pPr>
            <a:endParaRPr lang="en-US" sz="3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249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/>
              <a:t>The pipe operator </a:t>
            </a:r>
            <a:r>
              <a:rPr lang="en-US" dirty="0">
                <a:latin typeface="Consolas" panose="020B0609020204030204" pitchFamily="49" charset="0"/>
              </a:rPr>
              <a:t>%&gt;%</a:t>
            </a:r>
          </a:p>
        </p:txBody>
      </p:sp>
    </p:spTree>
    <p:extLst>
      <p:ext uri="{BB962C8B-B14F-4D97-AF65-F5344CB8AC3E}">
        <p14:creationId xmlns:p14="http://schemas.microsoft.com/office/powerpoint/2010/main" val="167042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175792" y="4951189"/>
            <a:ext cx="7713644" cy="1026320"/>
            <a:chOff x="2080825" y="3162925"/>
            <a:chExt cx="8090002" cy="1025283"/>
          </a:xfrm>
        </p:grpSpPr>
        <p:sp>
          <p:nvSpPr>
            <p:cNvPr id="7" name="Rectangle 6"/>
            <p:cNvSpPr/>
            <p:nvPr/>
          </p:nvSpPr>
          <p:spPr>
            <a:xfrm>
              <a:off x="2080825" y="3162925"/>
              <a:ext cx="8090002" cy="10252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80825" y="3235065"/>
              <a:ext cx="8090002" cy="830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filter(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covid_testing</a:t>
              </a:r>
              <a:r>
                <a:rPr lang="en-US" sz="24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, </a:t>
              </a:r>
              <a:r>
                <a:rPr lang="en-US" sz="2400" dirty="0" err="1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pan_day</a:t>
              </a:r>
              <a:r>
                <a:rPr lang="en-US" sz="24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 &lt;= 10)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covid_testing</a:t>
              </a:r>
              <a:r>
                <a:rPr lang="en-US" sz="24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C00000"/>
                  </a:solidFill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%&gt;%</a:t>
              </a:r>
              <a:r>
                <a:rPr lang="en-US" sz="24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 filter(</a:t>
              </a:r>
              <a:r>
                <a:rPr lang="en-US" sz="2400" dirty="0" err="1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pan_day</a:t>
              </a:r>
              <a:r>
                <a:rPr lang="en-US" sz="24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 &lt;= 10)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961452" y="740977"/>
            <a:ext cx="62764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ea typeface="Monaco" charset="0"/>
                <a:cs typeface="Consolas" panose="020B0609020204030204" pitchFamily="49" charset="0"/>
              </a:rPr>
              <a:t>The Pipe Operator</a:t>
            </a:r>
            <a:r>
              <a:rPr lang="en-US" sz="4800" dirty="0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 %&gt;%</a:t>
            </a:r>
            <a:endParaRPr lang="en-US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318655" y="4135506"/>
            <a:ext cx="10972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Passes the </a:t>
            </a:r>
            <a:r>
              <a:rPr lang="en-US" sz="2800" b="1" dirty="0"/>
              <a:t>object on the left </a:t>
            </a:r>
            <a:r>
              <a:rPr lang="en-US" sz="2800" dirty="0"/>
              <a:t>as </a:t>
            </a:r>
            <a:r>
              <a:rPr lang="en-US" sz="2800" b="1" dirty="0"/>
              <a:t>first argument </a:t>
            </a:r>
            <a:r>
              <a:rPr lang="en-US" sz="2800" dirty="0"/>
              <a:t>to the </a:t>
            </a:r>
            <a:r>
              <a:rPr lang="en-US" sz="2800" b="1" dirty="0"/>
              <a:t>function on the right</a:t>
            </a:r>
            <a:r>
              <a:rPr lang="en-US" sz="2800" dirty="0"/>
              <a:t>.</a:t>
            </a:r>
            <a:endParaRPr lang="en-US" sz="2800" dirty="0"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5060" y="2906519"/>
            <a:ext cx="10972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  covid_testing </a:t>
            </a: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%&gt;%</a:t>
            </a:r>
            <a:r>
              <a:rPr lang="en-US" sz="2800" dirty="0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 filter(</a:t>
            </a:r>
            <a:r>
              <a:rPr lang="en-US" sz="2800" u="sng" dirty="0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     </a:t>
            </a:r>
            <a:r>
              <a:rPr lang="en-US" sz="2800" dirty="0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, </a:t>
            </a:r>
            <a:r>
              <a:rPr lang="en-US" sz="2800" dirty="0" err="1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pan_day</a:t>
            </a:r>
            <a:r>
              <a:rPr lang="en-US" sz="2800" dirty="0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 &lt;= 10)</a:t>
            </a:r>
          </a:p>
        </p:txBody>
      </p:sp>
      <p:sp>
        <p:nvSpPr>
          <p:cNvPr id="4" name="U-Turn Arrow 3"/>
          <p:cNvSpPr/>
          <p:nvPr/>
        </p:nvSpPr>
        <p:spPr>
          <a:xfrm>
            <a:off x="1885950" y="2020352"/>
            <a:ext cx="4672013" cy="886167"/>
          </a:xfrm>
          <a:prstGeom prst="uturnArrow">
            <a:avLst>
              <a:gd name="adj1" fmla="val 41027"/>
              <a:gd name="adj2" fmla="val 25000"/>
              <a:gd name="adj3" fmla="val 37653"/>
              <a:gd name="adj4" fmla="val 19033"/>
              <a:gd name="adj5" fmla="val 10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49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95229" y="2484952"/>
            <a:ext cx="8449140" cy="1888095"/>
            <a:chOff x="2080824" y="3162924"/>
            <a:chExt cx="8090003" cy="1886188"/>
          </a:xfrm>
        </p:grpSpPr>
        <p:sp>
          <p:nvSpPr>
            <p:cNvPr id="3" name="Rectangle 2"/>
            <p:cNvSpPr/>
            <p:nvPr/>
          </p:nvSpPr>
          <p:spPr>
            <a:xfrm>
              <a:off x="2080825" y="3162924"/>
              <a:ext cx="8090002" cy="1886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080824" y="3414219"/>
              <a:ext cx="8090002" cy="1383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covid_testing </a:t>
              </a:r>
              <a:r>
                <a:rPr lang="en-US" sz="2800" dirty="0">
                  <a:solidFill>
                    <a:srgbClr val="C00000"/>
                  </a:solidFill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%&gt;%</a:t>
              </a:r>
              <a:r>
                <a:rPr lang="en-US" sz="28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8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  select(</a:t>
              </a:r>
              <a:r>
                <a:rPr lang="en-US" sz="2800" dirty="0" err="1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last_name</a:t>
              </a:r>
              <a:r>
                <a:rPr lang="en-US" sz="28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, result) </a:t>
              </a:r>
              <a:r>
                <a:rPr lang="en-US" sz="2800" dirty="0">
                  <a:solidFill>
                    <a:srgbClr val="C00000"/>
                  </a:solidFill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%&gt;%</a:t>
              </a:r>
            </a:p>
            <a:p>
              <a:r>
                <a:rPr lang="en-US" sz="28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  filter(result == </a:t>
              </a:r>
              <a:r>
                <a:rPr lang="mr-IN" sz="2800" dirty="0">
                  <a:latin typeface="Consolas" panose="020B0609020204030204" pitchFamily="49" charset="0"/>
                  <a:ea typeface="Monaco" charset="0"/>
                  <a:cs typeface="Monaco" charset="0"/>
                </a:rPr>
                <a:t>"</a:t>
              </a:r>
              <a:r>
                <a:rPr lang="en-US" sz="28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positive</a:t>
              </a:r>
              <a:r>
                <a:rPr lang="mr-IN" sz="2800" dirty="0">
                  <a:latin typeface="Consolas" panose="020B0609020204030204" pitchFamily="49" charset="0"/>
                  <a:ea typeface="Monaco" charset="0"/>
                  <a:cs typeface="Monaco" charset="0"/>
                </a:rPr>
                <a:t>"</a:t>
              </a:r>
              <a:r>
                <a:rPr lang="en-US" sz="28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)</a:t>
              </a:r>
              <a:endParaRPr lang="en-US" sz="2800" dirty="0">
                <a:solidFill>
                  <a:srgbClr val="92D050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781746" y="1788363"/>
            <a:ext cx="1192444" cy="696587"/>
            <a:chOff x="896764" y="1732048"/>
            <a:chExt cx="2365216" cy="1246648"/>
          </a:xfrm>
        </p:grpSpPr>
        <p:sp>
          <p:nvSpPr>
            <p:cNvPr id="7" name="Rounded Rectangular Callout 6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97248"/>
                <a:gd name="adj2" fmla="val 87999"/>
                <a:gd name="adj3" fmla="val 1666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96764" y="2088673"/>
              <a:ext cx="236521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”then”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20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A3D-CC1E-C74E-A634-995E791A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Your Turn #4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BCF9-CEA1-7D4C-9B3A-71C9D9023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5665" y="1924493"/>
            <a:ext cx="9932963" cy="49335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Rewrite the following statement with a pipe:</a:t>
            </a:r>
          </a:p>
          <a:p>
            <a:pPr marL="0" indent="0" algn="ctr">
              <a:buNone/>
            </a:pPr>
            <a:br>
              <a:rPr lang="en-US" sz="1400" dirty="0"/>
            </a:b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select(</a:t>
            </a:r>
            <a:r>
              <a:rPr lang="en-US" sz="3600" dirty="0" err="1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mydata</a:t>
            </a: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, </a:t>
            </a:r>
            <a:r>
              <a:rPr lang="en-US" sz="3600" dirty="0" err="1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first_name</a:t>
            </a: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, </a:t>
            </a:r>
            <a:r>
              <a:rPr lang="en-US" sz="3600" dirty="0" err="1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last_name</a:t>
            </a: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)</a:t>
            </a:r>
            <a:endParaRPr lang="en-US" sz="5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Type the answer in the chat!</a:t>
            </a:r>
            <a:endParaRPr lang="en-US" sz="36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71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Create new columns</a:t>
            </a:r>
          </a:p>
        </p:txBody>
      </p:sp>
    </p:spTree>
    <p:extLst>
      <p:ext uri="{BB962C8B-B14F-4D97-AF65-F5344CB8AC3E}">
        <p14:creationId xmlns:p14="http://schemas.microsoft.com/office/powerpoint/2010/main" val="2894620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175792" y="2693504"/>
            <a:ext cx="7713644" cy="655983"/>
            <a:chOff x="2080825" y="3162925"/>
            <a:chExt cx="8090002" cy="655320"/>
          </a:xfrm>
        </p:grpSpPr>
        <p:sp>
          <p:nvSpPr>
            <p:cNvPr id="7" name="Rectangle 6"/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80825" y="3235065"/>
              <a:ext cx="8090002" cy="461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mutate(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data_frame</a:t>
              </a:r>
              <a:r>
                <a:rPr lang="en-US" sz="24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A0C283"/>
                  </a:solidFill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name = value</a:t>
              </a:r>
              <a:r>
                <a:rPr lang="en-US" sz="24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457200" y="740977"/>
            <a:ext cx="28905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mutate()</a:t>
            </a:r>
            <a:endParaRPr lang="en-US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2175791" y="1988658"/>
            <a:ext cx="5668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Create new calculated columns.</a:t>
            </a:r>
            <a:endParaRPr lang="en-US" sz="2800" dirty="0">
              <a:effectLst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D87FBA-513B-B143-8F45-8F718BC10E60}"/>
              </a:ext>
            </a:extLst>
          </p:cNvPr>
          <p:cNvGrpSpPr/>
          <p:nvPr/>
        </p:nvGrpSpPr>
        <p:grpSpPr>
          <a:xfrm>
            <a:off x="5954288" y="3823601"/>
            <a:ext cx="1532479" cy="983068"/>
            <a:chOff x="896764" y="1602172"/>
            <a:chExt cx="2365216" cy="1496223"/>
          </a:xfrm>
        </p:grpSpPr>
        <p:sp>
          <p:nvSpPr>
            <p:cNvPr id="14" name="Rounded Rectangular Callout 13">
              <a:extLst>
                <a:ext uri="{FF2B5EF4-FFF2-40B4-BE49-F238E27FC236}">
                  <a16:creationId xmlns:a16="http://schemas.microsoft.com/office/drawing/2014/main" id="{C5B6397C-EDB5-6D43-A6B1-240FCDD797F8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1937"/>
                <a:gd name="adj2" fmla="val -141240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DE9873-0070-4146-BBC5-671F26FD2D08}"/>
                </a:ext>
              </a:extLst>
            </p:cNvPr>
            <p:cNvSpPr txBox="1"/>
            <p:nvPr/>
          </p:nvSpPr>
          <p:spPr>
            <a:xfrm>
              <a:off x="896764" y="1602172"/>
              <a:ext cx="2365216" cy="14962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single =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FB8A51-441E-C741-894A-CE698E036170}"/>
              </a:ext>
            </a:extLst>
          </p:cNvPr>
          <p:cNvGrpSpPr/>
          <p:nvPr/>
        </p:nvGrpSpPr>
        <p:grpSpPr>
          <a:xfrm>
            <a:off x="7626567" y="3646007"/>
            <a:ext cx="2899028" cy="1661993"/>
            <a:chOff x="896764" y="1519286"/>
            <a:chExt cx="2365216" cy="1661993"/>
          </a:xfrm>
        </p:grpSpPr>
        <p:sp>
          <p:nvSpPr>
            <p:cNvPr id="17" name="Rounded Rectangular Callout 16">
              <a:extLst>
                <a:ext uri="{FF2B5EF4-FFF2-40B4-BE49-F238E27FC236}">
                  <a16:creationId xmlns:a16="http://schemas.microsoft.com/office/drawing/2014/main" id="{1442E21B-262E-6841-A7A1-9023C92BB8BC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61325"/>
                <a:gd name="adj2" fmla="val -108150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14486B-66F6-6C4F-8BC5-9B0E66364A9D}"/>
                </a:ext>
              </a:extLst>
            </p:cNvPr>
            <p:cNvSpPr txBox="1"/>
            <p:nvPr/>
          </p:nvSpPr>
          <p:spPr>
            <a:xfrm>
              <a:off x="896764" y="1519286"/>
              <a:ext cx="2365216" cy="166199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calculation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(can include data from other columns)</a:t>
              </a:r>
              <a:endParaRPr lang="en-US" sz="2000" dirty="0">
                <a:solidFill>
                  <a:schemeClr val="bg1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endParaRPr>
            </a:p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950A0A-828C-7D4F-B731-2554ADA3B26A}"/>
              </a:ext>
            </a:extLst>
          </p:cNvPr>
          <p:cNvGrpSpPr/>
          <p:nvPr/>
        </p:nvGrpSpPr>
        <p:grpSpPr>
          <a:xfrm>
            <a:off x="2915460" y="3769062"/>
            <a:ext cx="2899028" cy="1046440"/>
            <a:chOff x="896764" y="1595706"/>
            <a:chExt cx="2365216" cy="1509150"/>
          </a:xfrm>
        </p:grpSpPr>
        <p:sp>
          <p:nvSpPr>
            <p:cNvPr id="20" name="Rounded Rectangular Callout 19">
              <a:extLst>
                <a:ext uri="{FF2B5EF4-FFF2-40B4-BE49-F238E27FC236}">
                  <a16:creationId xmlns:a16="http://schemas.microsoft.com/office/drawing/2014/main" id="{9A7C6980-D9CF-CA47-9AF1-58A6EF64972A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45582"/>
                <a:gd name="adj2" fmla="val -131191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BCCB83-6AA7-D243-819B-5E3F0D95A88D}"/>
                </a:ext>
              </a:extLst>
            </p:cNvPr>
            <p:cNvSpPr txBox="1"/>
            <p:nvPr/>
          </p:nvSpPr>
          <p:spPr>
            <a:xfrm>
              <a:off x="896764" y="1595706"/>
              <a:ext cx="2365216" cy="15091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new column name</a:t>
              </a:r>
              <a:endParaRPr lang="en-US" sz="2000" dirty="0">
                <a:solidFill>
                  <a:schemeClr val="bg1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endParaRPr>
            </a:p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464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/>
        </p:nvSpPr>
        <p:spPr>
          <a:xfrm>
            <a:off x="5341615" y="2554472"/>
            <a:ext cx="5710698" cy="174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7835" rIns="0" bIns="0" anchor="t" anchorCtr="0">
            <a:noAutofit/>
          </a:bodyPr>
          <a:lstStyle/>
          <a:p>
            <a:pPr marL="6803" marR="2721">
              <a:lnSpc>
                <a:spcPct val="104099"/>
              </a:lnSpc>
              <a:spcBef>
                <a:spcPts val="1061"/>
              </a:spcBef>
            </a:pPr>
            <a:r>
              <a:rPr lang="en-US" sz="4000" dirty="0">
                <a:latin typeface="Tw Cen MT" panose="020B0602020104020603" pitchFamily="34" charset="77"/>
                <a:ea typeface="Calibri"/>
                <a:cs typeface="Calibri"/>
                <a:sym typeface="Calibri"/>
              </a:rPr>
              <a:t>a grammar</a:t>
            </a:r>
            <a:r>
              <a:rPr lang="en-US" sz="4000" i="1" dirty="0">
                <a:latin typeface="Tw Cen MT" panose="020B0602020104020603" pitchFamily="34" charset="77"/>
                <a:ea typeface="Calibri"/>
                <a:cs typeface="Calibri"/>
                <a:sym typeface="Calibri"/>
              </a:rPr>
              <a:t> </a:t>
            </a:r>
            <a:r>
              <a:rPr lang="en-US" sz="4000" dirty="0">
                <a:latin typeface="Tw Cen MT" panose="020B0602020104020603" pitchFamily="34" charset="77"/>
                <a:ea typeface="Calibri"/>
                <a:cs typeface="Calibri"/>
                <a:sym typeface="Calibri"/>
              </a:rPr>
              <a:t>for transforming data frames</a:t>
            </a:r>
            <a:endParaRPr sz="4000" dirty="0">
              <a:latin typeface="Tw Cen MT" panose="020B06020201040206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4BA13-4845-7047-8951-E9AAC731A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602" y="1513346"/>
            <a:ext cx="3317461" cy="383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87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008446" y="2693503"/>
            <a:ext cx="9930572" cy="1026320"/>
            <a:chOff x="2080825" y="3162925"/>
            <a:chExt cx="8090002" cy="1025283"/>
          </a:xfrm>
        </p:grpSpPr>
        <p:sp>
          <p:nvSpPr>
            <p:cNvPr id="7" name="Rectangle 6"/>
            <p:cNvSpPr/>
            <p:nvPr/>
          </p:nvSpPr>
          <p:spPr>
            <a:xfrm>
              <a:off x="2080825" y="3162925"/>
              <a:ext cx="8090002" cy="10252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80825" y="3235065"/>
              <a:ext cx="8090002" cy="953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mutate(</a:t>
              </a:r>
              <a:r>
                <a:rPr lang="en-US" sz="2800" dirty="0">
                  <a:solidFill>
                    <a:srgbClr val="0070C0"/>
                  </a:solidFill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covid_testing</a:t>
              </a:r>
              <a:r>
                <a:rPr lang="en-US" sz="28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, </a:t>
              </a:r>
            </a:p>
            <a:p>
              <a:r>
                <a:rPr lang="en-US" sz="28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       </a:t>
              </a:r>
              <a:r>
                <a:rPr lang="en-US" sz="2800" dirty="0" err="1">
                  <a:solidFill>
                    <a:srgbClr val="A0C283"/>
                  </a:solidFill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col_rec_tat_mins</a:t>
              </a:r>
              <a:r>
                <a:rPr lang="en-US" sz="2800" dirty="0">
                  <a:solidFill>
                    <a:srgbClr val="A0C283"/>
                  </a:solidFill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 = </a:t>
              </a:r>
              <a:r>
                <a:rPr lang="en-US" sz="2800" dirty="0" err="1">
                  <a:solidFill>
                    <a:srgbClr val="A0C283"/>
                  </a:solidFill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col_rec_tat</a:t>
              </a:r>
              <a:r>
                <a:rPr lang="en-US" sz="2800" dirty="0">
                  <a:solidFill>
                    <a:srgbClr val="A0C283"/>
                  </a:solidFill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 * 60</a:t>
              </a:r>
              <a:r>
                <a:rPr lang="en-US" sz="28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457200" y="740977"/>
            <a:ext cx="28905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mutate()</a:t>
            </a:r>
            <a:endParaRPr lang="en-US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2175791" y="1988658"/>
            <a:ext cx="5668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Create new calculated columns.</a:t>
            </a:r>
            <a:endParaRPr lang="en-US" sz="2800" dirty="0">
              <a:effectLst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t="44504"/>
          <a:stretch/>
        </p:blipFill>
        <p:spPr>
          <a:xfrm rot="16200000">
            <a:off x="4750966" y="4665145"/>
            <a:ext cx="596733" cy="118805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18C470F-0F77-204A-AB33-A7ADFE1F8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115817"/>
              </p:ext>
            </p:extLst>
          </p:nvPr>
        </p:nvGraphicFramePr>
        <p:xfrm>
          <a:off x="1008446" y="4062647"/>
          <a:ext cx="3004738" cy="2355755"/>
        </p:xfrm>
        <a:graphic>
          <a:graphicData uri="http://schemas.openxmlformats.org/drawingml/2006/table">
            <a:tbl>
              <a:tblPr/>
              <a:tblGrid>
                <a:gridCol w="1502369">
                  <a:extLst>
                    <a:ext uri="{9D8B030D-6E8A-4147-A177-3AD203B41FA5}">
                      <a16:colId xmlns:a16="http://schemas.microsoft.com/office/drawing/2014/main" val="2953353645"/>
                    </a:ext>
                  </a:extLst>
                </a:gridCol>
                <a:gridCol w="1502369">
                  <a:extLst>
                    <a:ext uri="{9D8B030D-6E8A-4147-A177-3AD203B41FA5}">
                      <a16:colId xmlns:a16="http://schemas.microsoft.com/office/drawing/2014/main" val="2850260362"/>
                    </a:ext>
                  </a:extLst>
                </a:gridCol>
              </a:tblGrid>
              <a:tr h="751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w Cen MT" panose="020B0602020104020603" pitchFamily="34" charset="77"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w Cen MT" panose="020B0602020104020603" pitchFamily="34" charset="77"/>
                        </a:rPr>
                        <a:t>col_rec_tat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81679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5000876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29.5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838708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5006017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3.6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3573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5001412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1.4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542292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5000533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2.3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01638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2240B99-9A07-D441-8603-B8244FCA3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637941"/>
              </p:ext>
            </p:extLst>
          </p:nvPr>
        </p:nvGraphicFramePr>
        <p:xfrm>
          <a:off x="6085480" y="4081294"/>
          <a:ext cx="5348565" cy="2355755"/>
        </p:xfrm>
        <a:graphic>
          <a:graphicData uri="http://schemas.openxmlformats.org/drawingml/2006/table">
            <a:tbl>
              <a:tblPr/>
              <a:tblGrid>
                <a:gridCol w="1496757">
                  <a:extLst>
                    <a:ext uri="{9D8B030D-6E8A-4147-A177-3AD203B41FA5}">
                      <a16:colId xmlns:a16="http://schemas.microsoft.com/office/drawing/2014/main" val="2953353645"/>
                    </a:ext>
                  </a:extLst>
                </a:gridCol>
                <a:gridCol w="1626499">
                  <a:extLst>
                    <a:ext uri="{9D8B030D-6E8A-4147-A177-3AD203B41FA5}">
                      <a16:colId xmlns:a16="http://schemas.microsoft.com/office/drawing/2014/main" val="2850260362"/>
                    </a:ext>
                  </a:extLst>
                </a:gridCol>
                <a:gridCol w="2225309">
                  <a:extLst>
                    <a:ext uri="{9D8B030D-6E8A-4147-A177-3AD203B41FA5}">
                      <a16:colId xmlns:a16="http://schemas.microsoft.com/office/drawing/2014/main" val="2986944758"/>
                    </a:ext>
                  </a:extLst>
                </a:gridCol>
              </a:tblGrid>
              <a:tr h="751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w Cen MT" panose="020B0602020104020603" pitchFamily="34" charset="77"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w Cen MT" panose="020B0602020104020603" pitchFamily="34" charset="77"/>
                        </a:rPr>
                        <a:t>col_rec_tat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77"/>
                        </a:rPr>
                        <a:t>col_rec_tat_mins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81679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5000876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29.5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1770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838708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5006017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3.6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216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3573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5001412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1.4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84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542292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5000533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2.3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138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01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175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A3D-CC1E-C74E-A634-995E791A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</a:t>
            </a:r>
            <a:r>
              <a:rPr lang="en-US"/>
              <a:t>Turn #5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BCF9-CEA1-7D4C-9B3A-71C9D9023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Open </a:t>
            </a: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03 – </a:t>
            </a:r>
            <a:r>
              <a:rPr lang="en-US" sz="3600" dirty="0" err="1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Transform.Rmd</a:t>
            </a:r>
            <a:r>
              <a:rPr lang="en-US" sz="4400" dirty="0"/>
              <a:t> and work through the exercises.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Click “yes” when you are finished.</a:t>
            </a:r>
          </a:p>
        </p:txBody>
      </p:sp>
    </p:spTree>
    <p:extLst>
      <p:ext uri="{BB962C8B-B14F-4D97-AF65-F5344CB8AC3E}">
        <p14:creationId xmlns:p14="http://schemas.microsoft.com/office/powerpoint/2010/main" val="1834541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64C1-603E-8842-AE96-D3526096E3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87686" y="1684117"/>
            <a:ext cx="7618831" cy="1006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select()</a:t>
            </a:r>
            <a:r>
              <a:rPr lang="en-US" sz="3200" dirty="0"/>
              <a:t> subsets columns by name</a:t>
            </a:r>
            <a:endParaRPr lang="en-US" sz="3200" dirty="0">
              <a:latin typeface="Consolas" panose="020B0609020204030204" pitchFamily="49" charset="0"/>
            </a:endParaRP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76AF4A87-DBFF-1B44-A044-1B865727C039}"/>
              </a:ext>
            </a:extLst>
          </p:cNvPr>
          <p:cNvSpPr txBox="1"/>
          <p:nvPr/>
        </p:nvSpPr>
        <p:spPr>
          <a:xfrm>
            <a:off x="1765568" y="576094"/>
            <a:ext cx="901817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Recap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D6099D-93BA-4044-B5A2-A0D34FDA56FE}"/>
              </a:ext>
            </a:extLst>
          </p:cNvPr>
          <p:cNvGrpSpPr/>
          <p:nvPr/>
        </p:nvGrpSpPr>
        <p:grpSpPr>
          <a:xfrm>
            <a:off x="1454258" y="1684117"/>
            <a:ext cx="2247767" cy="995844"/>
            <a:chOff x="593887" y="1722035"/>
            <a:chExt cx="2247767" cy="995844"/>
          </a:xfrm>
        </p:grpSpPr>
        <p:graphicFrame>
          <p:nvGraphicFramePr>
            <p:cNvPr id="10" name="Google Shape;147;p18">
              <a:extLst>
                <a:ext uri="{FF2B5EF4-FFF2-40B4-BE49-F238E27FC236}">
                  <a16:creationId xmlns:a16="http://schemas.microsoft.com/office/drawing/2014/main" id="{1745E705-87DD-3546-A5E7-2D5DC3A2CBE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34750802"/>
                </p:ext>
              </p:extLst>
            </p:nvPr>
          </p:nvGraphicFramePr>
          <p:xfrm>
            <a:off x="593887" y="1722035"/>
            <a:ext cx="1046024" cy="968156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20921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790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8647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52433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365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365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graphicFrame>
          <p:nvGraphicFramePr>
            <p:cNvPr id="11" name="Google Shape;148;p18">
              <a:extLst>
                <a:ext uri="{FF2B5EF4-FFF2-40B4-BE49-F238E27FC236}">
                  <a16:creationId xmlns:a16="http://schemas.microsoft.com/office/drawing/2014/main" id="{D40F168D-7E8B-2049-97B7-940B96812DC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54175661"/>
                </p:ext>
              </p:extLst>
            </p:nvPr>
          </p:nvGraphicFramePr>
          <p:xfrm>
            <a:off x="2238454" y="1749723"/>
            <a:ext cx="603200" cy="968156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29650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0669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365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365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12" name="Google Shape;152;p18">
              <a:extLst>
                <a:ext uri="{FF2B5EF4-FFF2-40B4-BE49-F238E27FC236}">
                  <a16:creationId xmlns:a16="http://schemas.microsoft.com/office/drawing/2014/main" id="{DEADF342-73B1-2040-AF14-4CDD98875EBB}"/>
                </a:ext>
              </a:extLst>
            </p:cNvPr>
            <p:cNvSpPr/>
            <p:nvPr/>
          </p:nvSpPr>
          <p:spPr>
            <a:xfrm>
              <a:off x="1775840" y="2100439"/>
              <a:ext cx="326685" cy="21134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FD02C8-45FD-AC4C-9347-9497C6B4C4C8}"/>
              </a:ext>
            </a:extLst>
          </p:cNvPr>
          <p:cNvGrpSpPr/>
          <p:nvPr/>
        </p:nvGrpSpPr>
        <p:grpSpPr>
          <a:xfrm>
            <a:off x="1033365" y="3068855"/>
            <a:ext cx="2668660" cy="968156"/>
            <a:chOff x="593887" y="3068855"/>
            <a:chExt cx="2668660" cy="968156"/>
          </a:xfrm>
        </p:grpSpPr>
        <p:graphicFrame>
          <p:nvGraphicFramePr>
            <p:cNvPr id="13" name="Google Shape;154;p18">
              <a:extLst>
                <a:ext uri="{FF2B5EF4-FFF2-40B4-BE49-F238E27FC236}">
                  <a16:creationId xmlns:a16="http://schemas.microsoft.com/office/drawing/2014/main" id="{AAFA965D-DF2A-6C42-BC67-62B61673039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97091735"/>
                </p:ext>
              </p:extLst>
            </p:nvPr>
          </p:nvGraphicFramePr>
          <p:xfrm>
            <a:off x="593887" y="3068855"/>
            <a:ext cx="1046024" cy="968156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20921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790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8647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52433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138308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graphicFrame>
          <p:nvGraphicFramePr>
            <p:cNvPr id="14" name="Google Shape;156;p18">
              <a:extLst>
                <a:ext uri="{FF2B5EF4-FFF2-40B4-BE49-F238E27FC236}">
                  <a16:creationId xmlns:a16="http://schemas.microsoft.com/office/drawing/2014/main" id="{CE221E51-9868-B04B-BB8E-1B5FE62169F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74493359"/>
                </p:ext>
              </p:extLst>
            </p:nvPr>
          </p:nvGraphicFramePr>
          <p:xfrm>
            <a:off x="2216523" y="3068855"/>
            <a:ext cx="1046024" cy="40212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20921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790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8647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52433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34040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34040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34040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5" name="Google Shape;152;p18">
              <a:extLst>
                <a:ext uri="{FF2B5EF4-FFF2-40B4-BE49-F238E27FC236}">
                  <a16:creationId xmlns:a16="http://schemas.microsoft.com/office/drawing/2014/main" id="{953A488E-38F8-AF4E-99A7-CD62C97E3E6B}"/>
                </a:ext>
              </a:extLst>
            </p:cNvPr>
            <p:cNvSpPr/>
            <p:nvPr/>
          </p:nvSpPr>
          <p:spPr>
            <a:xfrm>
              <a:off x="1764874" y="3164241"/>
              <a:ext cx="326685" cy="21134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83CA39A-79FA-4C45-AC13-9FB81CC49D08}"/>
              </a:ext>
            </a:extLst>
          </p:cNvPr>
          <p:cNvGrpSpPr/>
          <p:nvPr/>
        </p:nvGrpSpPr>
        <p:grpSpPr>
          <a:xfrm>
            <a:off x="219420" y="4172724"/>
            <a:ext cx="3482605" cy="912032"/>
            <a:chOff x="281013" y="5097164"/>
            <a:chExt cx="3482605" cy="91203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25F0177-33B0-EA40-901A-AF59885B5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207"/>
            <a:stretch/>
          </p:blipFill>
          <p:spPr>
            <a:xfrm>
              <a:off x="281013" y="5097164"/>
              <a:ext cx="1358898" cy="9085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6A5F4B-BA39-354C-8EB8-6D7B2EAF4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0"/>
            <a:stretch/>
          </p:blipFill>
          <p:spPr>
            <a:xfrm>
              <a:off x="2091560" y="5097164"/>
              <a:ext cx="1672058" cy="912032"/>
            </a:xfrm>
            <a:prstGeom prst="rect">
              <a:avLst/>
            </a:prstGeom>
          </p:spPr>
        </p:pic>
        <p:sp>
          <p:nvSpPr>
            <p:cNvPr id="19" name="Google Shape;152;p18">
              <a:extLst>
                <a:ext uri="{FF2B5EF4-FFF2-40B4-BE49-F238E27FC236}">
                  <a16:creationId xmlns:a16="http://schemas.microsoft.com/office/drawing/2014/main" id="{462C7D19-9D66-724F-8A20-892B6F088D4D}"/>
                </a:ext>
              </a:extLst>
            </p:cNvPr>
            <p:cNvSpPr/>
            <p:nvPr/>
          </p:nvSpPr>
          <p:spPr>
            <a:xfrm>
              <a:off x="1720629" y="5505495"/>
              <a:ext cx="326685" cy="21134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DEAB4D9-C338-6245-9259-A388CDA39D7F}"/>
              </a:ext>
            </a:extLst>
          </p:cNvPr>
          <p:cNvSpPr txBox="1">
            <a:spLocks/>
          </p:cNvSpPr>
          <p:nvPr/>
        </p:nvSpPr>
        <p:spPr>
          <a:xfrm>
            <a:off x="4187685" y="3068855"/>
            <a:ext cx="7618831" cy="100607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filter()</a:t>
            </a:r>
            <a:r>
              <a:rPr lang="en-US" sz="3200" dirty="0"/>
              <a:t> subsets rows by a logical condition</a:t>
            </a:r>
            <a:endParaRPr lang="en-US" sz="3200" dirty="0">
              <a:latin typeface="Consolas" panose="020B0609020204030204" pitchFamily="49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784CEEB-F171-2F4C-8DD8-1799B30BBA12}"/>
              </a:ext>
            </a:extLst>
          </p:cNvPr>
          <p:cNvSpPr txBox="1">
            <a:spLocks/>
          </p:cNvSpPr>
          <p:nvPr/>
        </p:nvSpPr>
        <p:spPr>
          <a:xfrm>
            <a:off x="4187685" y="5446082"/>
            <a:ext cx="7618831" cy="100607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3200" dirty="0"/>
              <a:t>Use the </a:t>
            </a:r>
            <a:r>
              <a:rPr lang="en-US" sz="3200" b="1" dirty="0"/>
              <a:t>pipe operator </a:t>
            </a:r>
            <a:r>
              <a:rPr lang="en-US" sz="2800" dirty="0">
                <a:latin typeface="Consolas" panose="020B0609020204030204" pitchFamily="49" charset="0"/>
              </a:rPr>
              <a:t>%&gt;%</a:t>
            </a:r>
            <a:r>
              <a:rPr lang="en-US" sz="3200" dirty="0"/>
              <a:t> to combine </a:t>
            </a:r>
            <a:r>
              <a:rPr lang="en-US" sz="3200" dirty="0" err="1"/>
              <a:t>dplyr</a:t>
            </a:r>
            <a:r>
              <a:rPr lang="en-US" sz="3200" dirty="0"/>
              <a:t> functions into a pipeline</a:t>
            </a:r>
            <a:endParaRPr lang="en-US" sz="3200" dirty="0">
              <a:latin typeface="Consolas" panose="020B0609020204030204" pitchFamily="49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5EA191B-21B6-A946-8FF4-3846B22FCED1}"/>
              </a:ext>
            </a:extLst>
          </p:cNvPr>
          <p:cNvSpPr txBox="1">
            <a:spLocks/>
          </p:cNvSpPr>
          <p:nvPr/>
        </p:nvSpPr>
        <p:spPr>
          <a:xfrm>
            <a:off x="4187685" y="4367455"/>
            <a:ext cx="7618831" cy="100607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mutate()</a:t>
            </a:r>
            <a:r>
              <a:rPr lang="en-US" sz="3200" dirty="0"/>
              <a:t> creates new calculated columns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FC1D01-BDD7-0042-AFB6-30DDF0BB1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45" y="5539309"/>
            <a:ext cx="3365352" cy="6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3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3297111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5AE5-C055-6740-927D-18D532C9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</a:t>
            </a:r>
            <a:r>
              <a:rPr lang="en-US" dirty="0" err="1"/>
              <a:t>dplyr</a:t>
            </a:r>
            <a:r>
              <a:rPr lang="en-US" dirty="0"/>
              <a:t>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19919-EBF9-074A-9B39-DE7801B3D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023"/>
          <a:stretch/>
        </p:blipFill>
        <p:spPr>
          <a:xfrm>
            <a:off x="6303889" y="2088571"/>
            <a:ext cx="2341480" cy="1409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8ACD5A-F658-7849-8C41-93BE132AE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8" y="2045739"/>
            <a:ext cx="1397000" cy="115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2AE40E-9A4A-5840-8048-B1C3115E8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828" y="3674330"/>
            <a:ext cx="13716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A9DBEB-A864-6542-8C52-EE21B7226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889" y="3533586"/>
            <a:ext cx="2971800" cy="105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9CAD0F-1AE3-F747-A011-A1325107C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7077" y="4715730"/>
            <a:ext cx="774700" cy="86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258249-2A46-AC41-B2C6-031FF806911E}"/>
              </a:ext>
            </a:extLst>
          </p:cNvPr>
          <p:cNvSpPr/>
          <p:nvPr/>
        </p:nvSpPr>
        <p:spPr>
          <a:xfrm>
            <a:off x="2616001" y="2239423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arrange(</a:t>
            </a:r>
            <a:r>
              <a:rPr lang="en-US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 </a:t>
            </a:r>
            <a:r>
              <a:rPr lang="en-US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D23C40-037E-DC43-A139-973B5FDE9101}"/>
              </a:ext>
            </a:extLst>
          </p:cNvPr>
          <p:cNvSpPr/>
          <p:nvPr/>
        </p:nvSpPr>
        <p:spPr>
          <a:xfrm>
            <a:off x="2616001" y="3691304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add_row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 </a:t>
            </a:r>
            <a:r>
              <a:rPr lang="en-US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1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3CE2ED-80A5-794D-B6F4-C2901772EA42}"/>
              </a:ext>
            </a:extLst>
          </p:cNvPr>
          <p:cNvSpPr/>
          <p:nvPr/>
        </p:nvSpPr>
        <p:spPr>
          <a:xfrm>
            <a:off x="9275689" y="2147090"/>
            <a:ext cx="25907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(...) %&gt;%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  summarize(...)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0D84D7-96D9-FA4F-B3AB-7B4DE9DC82BF}"/>
              </a:ext>
            </a:extLst>
          </p:cNvPr>
          <p:cNvSpPr/>
          <p:nvPr/>
        </p:nvSpPr>
        <p:spPr>
          <a:xfrm>
            <a:off x="9275689" y="3533586"/>
            <a:ext cx="19575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x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bind_cols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A0ED64-3928-EB47-84A0-4E7A2724EA39}"/>
              </a:ext>
            </a:extLst>
          </p:cNvPr>
          <p:cNvSpPr/>
          <p:nvPr/>
        </p:nvSpPr>
        <p:spPr>
          <a:xfrm>
            <a:off x="9275688" y="4715730"/>
            <a:ext cx="19575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x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left_join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34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99226A-1113-674C-A787-6FC5B2ED2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650" y="1126273"/>
            <a:ext cx="9598699" cy="71057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6650" y="1126273"/>
            <a:ext cx="9598699" cy="777240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16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1B11FDD-EFA9-6944-904E-E5C6FA8D89E8}"/>
              </a:ext>
            </a:extLst>
          </p:cNvPr>
          <p:cNvGrpSpPr/>
          <p:nvPr/>
        </p:nvGrpSpPr>
        <p:grpSpPr>
          <a:xfrm>
            <a:off x="2151353" y="801153"/>
            <a:ext cx="7889294" cy="5255693"/>
            <a:chOff x="2104549" y="830314"/>
            <a:chExt cx="7889294" cy="52556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8DCDED1-AAA1-8349-A8CD-800A703C32B3}"/>
                </a:ext>
              </a:extLst>
            </p:cNvPr>
            <p:cNvGrpSpPr/>
            <p:nvPr/>
          </p:nvGrpSpPr>
          <p:grpSpPr>
            <a:xfrm>
              <a:off x="2104549" y="830315"/>
              <a:ext cx="6582683" cy="5255692"/>
              <a:chOff x="-176095" y="3589988"/>
              <a:chExt cx="4589764" cy="366452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716C1E9-5D77-2840-9A8A-A811A6548D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76095" y="3596338"/>
                <a:ext cx="1765300" cy="203200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328C1AA-0C23-E048-B252-8E41D2EE6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376" y="5209810"/>
                <a:ext cx="1765300" cy="20447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9A2579C-BC64-2D46-A734-E675DF608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1654" y="3589988"/>
                <a:ext cx="1765300" cy="20447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328831E-2B01-F543-80FB-1D3F1D7A6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48369" y="5209810"/>
                <a:ext cx="1765300" cy="2032000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0439D8A-D781-5745-9C7C-A4CA1858E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62034" y="830314"/>
              <a:ext cx="2531809" cy="2932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217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Subsetting</a:t>
            </a:r>
            <a:r>
              <a:rPr lang="en-US" dirty="0">
                <a:latin typeface="+mn-lt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89846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7A88-9A03-7147-B2C6-257F4789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Subsetting</a:t>
            </a:r>
            <a:r>
              <a:rPr lang="en-US" dirty="0"/>
              <a:t> columns vs rows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A1C24-7761-284A-967D-87BAAD9C6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924" y="3938028"/>
            <a:ext cx="7772400" cy="245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6F60F-D80B-B449-ACBC-056A74F96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924" y="1572106"/>
            <a:ext cx="6540500" cy="2336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E6101E-FD99-2A43-BDDB-D4A77660C75B}"/>
              </a:ext>
            </a:extLst>
          </p:cNvPr>
          <p:cNvSpPr/>
          <p:nvPr/>
        </p:nvSpPr>
        <p:spPr>
          <a:xfrm>
            <a:off x="626939" y="2325007"/>
            <a:ext cx="28905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select()</a:t>
            </a:r>
            <a:endParaRPr lang="en-US" sz="4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E0B6B8-4708-AA48-8A2A-D36CB2A2223D}"/>
              </a:ext>
            </a:extLst>
          </p:cNvPr>
          <p:cNvSpPr/>
          <p:nvPr/>
        </p:nvSpPr>
        <p:spPr>
          <a:xfrm>
            <a:off x="626939" y="4671846"/>
            <a:ext cx="28905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filter()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77474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175792" y="2693504"/>
            <a:ext cx="7713644" cy="655983"/>
            <a:chOff x="2080825" y="3162925"/>
            <a:chExt cx="8090002" cy="655320"/>
          </a:xfrm>
        </p:grpSpPr>
        <p:sp>
          <p:nvSpPr>
            <p:cNvPr id="7" name="Rectangle 6"/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80825" y="3235065"/>
              <a:ext cx="8090002" cy="522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select(</a:t>
              </a:r>
              <a:r>
                <a:rPr lang="en-US" sz="2800" dirty="0" err="1">
                  <a:solidFill>
                    <a:srgbClr val="0070C0"/>
                  </a:solidFill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data_frame</a:t>
              </a:r>
              <a:r>
                <a:rPr lang="en-US" sz="28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, </a:t>
              </a:r>
              <a:r>
                <a:rPr lang="en-US" sz="2800" dirty="0">
                  <a:solidFill>
                    <a:srgbClr val="92D050"/>
                  </a:solidFill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...</a:t>
              </a:r>
              <a:r>
                <a:rPr lang="en-US" sz="28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452704" y="740977"/>
            <a:ext cx="28905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select()</a:t>
            </a:r>
            <a:endParaRPr lang="en-US" sz="4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9C2F2B-C85D-F84F-B2B0-B352A0D5931C}"/>
              </a:ext>
            </a:extLst>
          </p:cNvPr>
          <p:cNvGrpSpPr/>
          <p:nvPr/>
        </p:nvGrpSpPr>
        <p:grpSpPr>
          <a:xfrm>
            <a:off x="5433584" y="3633408"/>
            <a:ext cx="2797279" cy="1508105"/>
            <a:chOff x="4915485" y="3626111"/>
            <a:chExt cx="2797279" cy="1508105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4915485" y="3756840"/>
              <a:ext cx="2797279" cy="1246648"/>
            </a:xfrm>
            <a:prstGeom prst="wedgeRoundRectCallout">
              <a:avLst>
                <a:gd name="adj1" fmla="val -20614"/>
                <a:gd name="adj2" fmla="val -93779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15486" y="3626111"/>
              <a:ext cx="2797278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names of columns to extract</a:t>
              </a:r>
              <a:endParaRPr lang="en-US" sz="2800" dirty="0">
                <a:solidFill>
                  <a:schemeClr val="bg1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75791" y="1988658"/>
            <a:ext cx="4831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Extract columns by name.</a:t>
            </a:r>
          </a:p>
        </p:txBody>
      </p:sp>
    </p:spTree>
    <p:extLst>
      <p:ext uri="{BB962C8B-B14F-4D97-AF65-F5344CB8AC3E}">
        <p14:creationId xmlns:p14="http://schemas.microsoft.com/office/powerpoint/2010/main" val="68493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175792" y="2693504"/>
            <a:ext cx="7713644" cy="655983"/>
            <a:chOff x="2080825" y="3162925"/>
            <a:chExt cx="8090002" cy="655320"/>
          </a:xfrm>
        </p:grpSpPr>
        <p:sp>
          <p:nvSpPr>
            <p:cNvPr id="7" name="Rectangle 6"/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80825" y="3238318"/>
              <a:ext cx="8090002" cy="522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select(</a:t>
              </a:r>
              <a:r>
                <a:rPr lang="en-US" sz="2800" dirty="0">
                  <a:solidFill>
                    <a:srgbClr val="0070C0"/>
                  </a:solidFill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covid_testing</a:t>
              </a:r>
              <a:r>
                <a:rPr lang="en-US" sz="28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, </a:t>
              </a:r>
              <a:r>
                <a:rPr lang="en-US" sz="2800" dirty="0" err="1">
                  <a:solidFill>
                    <a:srgbClr val="92D050"/>
                  </a:solidFill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mrn</a:t>
              </a:r>
              <a:r>
                <a:rPr lang="en-US" sz="28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,</a:t>
              </a:r>
              <a:r>
                <a:rPr lang="en-US" sz="2800" dirty="0">
                  <a:solidFill>
                    <a:schemeClr val="accent2"/>
                  </a:solidFill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 </a:t>
              </a:r>
              <a:r>
                <a:rPr lang="en-US" sz="2800" dirty="0" err="1">
                  <a:solidFill>
                    <a:srgbClr val="92D050"/>
                  </a:solidFill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last_name</a:t>
              </a:r>
              <a:r>
                <a:rPr lang="en-US" sz="28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452704" y="740977"/>
            <a:ext cx="28905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select()</a:t>
            </a:r>
            <a:endParaRPr lang="en-US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2175791" y="1988658"/>
            <a:ext cx="4831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Extract columns by name.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t="44504"/>
          <a:stretch/>
        </p:blipFill>
        <p:spPr>
          <a:xfrm rot="16200000">
            <a:off x="6983527" y="4665758"/>
            <a:ext cx="596733" cy="1188050"/>
          </a:xfrm>
          <a:prstGeom prst="rect">
            <a:avLst/>
          </a:prstGeom>
        </p:spPr>
      </p:pic>
      <p:sp>
        <p:nvSpPr>
          <p:cNvPr id="11" name="Google Shape;196;p22">
            <a:extLst>
              <a:ext uri="{FF2B5EF4-FFF2-40B4-BE49-F238E27FC236}">
                <a16:creationId xmlns:a16="http://schemas.microsoft.com/office/drawing/2014/main" id="{B0B151AC-E28A-1545-8536-97DB41B0C23F}"/>
              </a:ext>
            </a:extLst>
          </p:cNvPr>
          <p:cNvSpPr txBox="1"/>
          <p:nvPr/>
        </p:nvSpPr>
        <p:spPr>
          <a:xfrm>
            <a:off x="1530046" y="3736946"/>
            <a:ext cx="4825999" cy="213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 algn="ctr"/>
            <a:r>
              <a:rPr lang="en-US" sz="20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covid_testing</a:t>
            </a:r>
            <a:endParaRPr sz="2000" dirty="0">
              <a:latin typeface="Consolas" panose="020B0609020204030204" pitchFamily="49" charset="0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5C103A7-A45F-3947-B820-E54DB34BA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604740"/>
              </p:ext>
            </p:extLst>
          </p:nvPr>
        </p:nvGraphicFramePr>
        <p:xfrm>
          <a:off x="1530046" y="4143046"/>
          <a:ext cx="4826000" cy="2233477"/>
        </p:xfrm>
        <a:graphic>
          <a:graphicData uri="http://schemas.openxmlformats.org/drawingml/2006/table">
            <a:tbl>
              <a:tblPr/>
              <a:tblGrid>
                <a:gridCol w="1092200">
                  <a:extLst>
                    <a:ext uri="{9D8B030D-6E8A-4147-A177-3AD203B41FA5}">
                      <a16:colId xmlns:a16="http://schemas.microsoft.com/office/drawing/2014/main" val="2581507180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30497581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72253098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802192968"/>
                    </a:ext>
                  </a:extLst>
                </a:gridCol>
              </a:tblGrid>
              <a:tr h="734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77"/>
                        </a:rPr>
                        <a:t>mrn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77"/>
                        </a:rPr>
                        <a:t>first_name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77"/>
                        </a:rPr>
                        <a:t>last_name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77"/>
                        </a:rPr>
                        <a:t>gender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05334"/>
                  </a:ext>
                </a:extLst>
              </a:tr>
              <a:tr h="368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5000876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sarella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stark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female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112959"/>
                  </a:ext>
                </a:extLst>
              </a:tr>
              <a:tr h="380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5006017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alester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stark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male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073067"/>
                  </a:ext>
                </a:extLst>
              </a:tr>
              <a:tr h="380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5001412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jhezane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westerling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female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666717"/>
                  </a:ext>
                </a:extLst>
              </a:tr>
              <a:tr h="368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5000533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penny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targaryen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female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6234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1468F1B-3262-1B45-80A3-8DDF05914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821294"/>
              </p:ext>
            </p:extLst>
          </p:nvPr>
        </p:nvGraphicFramePr>
        <p:xfrm>
          <a:off x="8207740" y="4136442"/>
          <a:ext cx="2362200" cy="2233477"/>
        </p:xfrm>
        <a:graphic>
          <a:graphicData uri="http://schemas.openxmlformats.org/drawingml/2006/table">
            <a:tbl>
              <a:tblPr/>
              <a:tblGrid>
                <a:gridCol w="1092200">
                  <a:extLst>
                    <a:ext uri="{9D8B030D-6E8A-4147-A177-3AD203B41FA5}">
                      <a16:colId xmlns:a16="http://schemas.microsoft.com/office/drawing/2014/main" val="34610733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110457162"/>
                    </a:ext>
                  </a:extLst>
                </a:gridCol>
              </a:tblGrid>
              <a:tr h="734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77"/>
                        </a:rPr>
                        <a:t>mrn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77"/>
                        </a:rPr>
                        <a:t>last_name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89105"/>
                  </a:ext>
                </a:extLst>
              </a:tr>
              <a:tr h="368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5000876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stark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000228"/>
                  </a:ext>
                </a:extLst>
              </a:tr>
              <a:tr h="380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5006017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stark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887066"/>
                  </a:ext>
                </a:extLst>
              </a:tr>
              <a:tr h="380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5001412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westerling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464694"/>
                  </a:ext>
                </a:extLst>
              </a:tr>
              <a:tr h="368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5000533</a:t>
                      </a: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targaryen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3175" marR="3175" marT="31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530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39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36237-993C-8045-8944-D9334B892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2227E-A0BF-1E4C-ABBA-17A73F8E8E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421370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Which of the following will select the </a:t>
            </a:r>
            <a:r>
              <a:rPr lang="en-US" sz="2600" dirty="0" err="1">
                <a:solidFill>
                  <a:srgbClr val="0070C0"/>
                </a:solidFill>
                <a:latin typeface="Consolas" panose="020B0609020204030204" pitchFamily="49" charset="0"/>
              </a:rPr>
              <a:t>first_name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column from the </a:t>
            </a:r>
            <a:r>
              <a:rPr lang="en-US" sz="2600" dirty="0">
                <a:solidFill>
                  <a:srgbClr val="0070C0"/>
                </a:solidFill>
                <a:latin typeface="Consolas" panose="020B0609020204030204" pitchFamily="49" charset="0"/>
              </a:rPr>
              <a:t>covid_testing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data frame and capture the result in a data frame named </a:t>
            </a:r>
            <a:r>
              <a:rPr lang="en-US" sz="2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newdata</a:t>
            </a:r>
            <a:r>
              <a:rPr lang="en-US" sz="3200" dirty="0"/>
              <a:t>?</a:t>
            </a:r>
          </a:p>
          <a:p>
            <a:r>
              <a:rPr lang="en-US" sz="2900" dirty="0"/>
              <a:t>A)</a:t>
            </a:r>
            <a:r>
              <a:rPr lang="en-US" sz="2900" dirty="0">
                <a:latin typeface="Consolas" panose="020B0609020204030204" pitchFamily="49" charset="0"/>
              </a:rPr>
              <a:t>	</a:t>
            </a:r>
            <a:r>
              <a:rPr lang="en-US" sz="2900" dirty="0" err="1">
                <a:solidFill>
                  <a:srgbClr val="0070C0"/>
                </a:solidFill>
                <a:latin typeface="Consolas" panose="020B0609020204030204" pitchFamily="49" charset="0"/>
              </a:rPr>
              <a:t>newdata</a:t>
            </a:r>
            <a:r>
              <a:rPr lang="en-US" sz="2900" dirty="0">
                <a:solidFill>
                  <a:srgbClr val="0070C0"/>
                </a:solidFill>
                <a:latin typeface="Consolas" panose="020B0609020204030204" pitchFamily="49" charset="0"/>
              </a:rPr>
              <a:t> = select(</a:t>
            </a:r>
            <a:r>
              <a:rPr lang="en-US" sz="2900" dirty="0" err="1">
                <a:solidFill>
                  <a:srgbClr val="0070C0"/>
                </a:solidFill>
                <a:latin typeface="Consolas" panose="020B0609020204030204" pitchFamily="49" charset="0"/>
              </a:rPr>
              <a:t>first_name</a:t>
            </a:r>
            <a:r>
              <a:rPr lang="en-US" sz="2900" dirty="0">
                <a:solidFill>
                  <a:srgbClr val="0070C0"/>
                </a:solidFill>
                <a:latin typeface="Consolas" panose="020B0609020204030204" pitchFamily="49" charset="0"/>
              </a:rPr>
              <a:t>, covid_testing)</a:t>
            </a:r>
          </a:p>
          <a:p>
            <a:pPr marL="0" indent="0">
              <a:buNone/>
            </a:pPr>
            <a:r>
              <a:rPr lang="en-US" sz="2900" dirty="0"/>
              <a:t> B)</a:t>
            </a:r>
            <a:r>
              <a:rPr lang="en-US" sz="2900" dirty="0">
                <a:latin typeface="Consolas" panose="020B0609020204030204" pitchFamily="49" charset="0"/>
              </a:rPr>
              <a:t>	</a:t>
            </a:r>
            <a:r>
              <a:rPr lang="en-US" sz="2900" dirty="0" err="1">
                <a:solidFill>
                  <a:srgbClr val="0070C0"/>
                </a:solidFill>
                <a:latin typeface="Consolas" panose="020B0609020204030204" pitchFamily="49" charset="0"/>
              </a:rPr>
              <a:t>newdata</a:t>
            </a:r>
            <a:r>
              <a:rPr lang="en-US" sz="2900" dirty="0">
                <a:solidFill>
                  <a:srgbClr val="0070C0"/>
                </a:solidFill>
                <a:latin typeface="Consolas" panose="020B0609020204030204" pitchFamily="49" charset="0"/>
              </a:rPr>
              <a:t> &lt;- select(covid_testing, </a:t>
            </a:r>
            <a:r>
              <a:rPr lang="en-US" sz="2900" dirty="0" err="1">
                <a:solidFill>
                  <a:srgbClr val="0070C0"/>
                </a:solidFill>
                <a:latin typeface="Consolas" panose="020B0609020204030204" pitchFamily="49" charset="0"/>
              </a:rPr>
              <a:t>first_name</a:t>
            </a:r>
            <a:r>
              <a:rPr lang="en-US" sz="2900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900" dirty="0"/>
              <a:t> C)</a:t>
            </a:r>
            <a:r>
              <a:rPr lang="en-US" sz="2900" dirty="0">
                <a:latin typeface="Consolas" panose="020B0609020204030204" pitchFamily="49" charset="0"/>
              </a:rPr>
              <a:t>	</a:t>
            </a:r>
            <a:r>
              <a:rPr lang="en-US" sz="2900" dirty="0">
                <a:solidFill>
                  <a:srgbClr val="0070C0"/>
                </a:solidFill>
                <a:latin typeface="Consolas" panose="020B0609020204030204" pitchFamily="49" charset="0"/>
              </a:rPr>
              <a:t>select(</a:t>
            </a:r>
            <a:r>
              <a:rPr lang="en-US" sz="2900" dirty="0" err="1">
                <a:solidFill>
                  <a:srgbClr val="0070C0"/>
                </a:solidFill>
                <a:latin typeface="Consolas" panose="020B0609020204030204" pitchFamily="49" charset="0"/>
              </a:rPr>
              <a:t>newdata</a:t>
            </a:r>
            <a:r>
              <a:rPr lang="en-US" sz="2900" dirty="0">
                <a:solidFill>
                  <a:srgbClr val="0070C0"/>
                </a:solidFill>
                <a:latin typeface="Consolas" panose="020B0609020204030204" pitchFamily="49" charset="0"/>
              </a:rPr>
              <a:t>, covid_testing, </a:t>
            </a:r>
            <a:r>
              <a:rPr lang="en-US" sz="2900" dirty="0" err="1">
                <a:solidFill>
                  <a:srgbClr val="0070C0"/>
                </a:solidFill>
                <a:latin typeface="Consolas" panose="020B0609020204030204" pitchFamily="49" charset="0"/>
              </a:rPr>
              <a:t>first_name</a:t>
            </a:r>
            <a:r>
              <a:rPr lang="en-US" sz="2900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900" dirty="0"/>
              <a:t> D)</a:t>
            </a:r>
            <a:r>
              <a:rPr lang="en-US" sz="2900" dirty="0">
                <a:latin typeface="Consolas" panose="020B0609020204030204" pitchFamily="49" charset="0"/>
              </a:rPr>
              <a:t>	</a:t>
            </a:r>
            <a:r>
              <a:rPr lang="en-US" sz="2900" dirty="0" err="1">
                <a:solidFill>
                  <a:srgbClr val="0070C0"/>
                </a:solidFill>
                <a:latin typeface="Consolas" panose="020B0609020204030204" pitchFamily="49" charset="0"/>
              </a:rPr>
              <a:t>newdata</a:t>
            </a:r>
            <a:r>
              <a:rPr lang="en-US" sz="2900" dirty="0">
                <a:solidFill>
                  <a:srgbClr val="0070C0"/>
                </a:solidFill>
                <a:latin typeface="Consolas" panose="020B0609020204030204" pitchFamily="49" charset="0"/>
              </a:rPr>
              <a:t> &lt;- select(covid_testing, </a:t>
            </a:r>
            <a:r>
              <a:rPr lang="en-US" sz="2900" dirty="0" err="1">
                <a:solidFill>
                  <a:srgbClr val="0070C0"/>
                </a:solidFill>
                <a:latin typeface="Consolas" panose="020B0609020204030204" pitchFamily="49" charset="0"/>
              </a:rPr>
              <a:t>First_Name</a:t>
            </a:r>
            <a:r>
              <a:rPr lang="en-US" sz="2900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900" dirty="0"/>
              <a:t> E)	Both B and D</a:t>
            </a:r>
            <a:r>
              <a:rPr lang="en-US" sz="29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Type your response in the chat!</a:t>
            </a:r>
            <a:endParaRPr lang="en-US" sz="29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9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786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175792" y="2693504"/>
            <a:ext cx="7713644" cy="655983"/>
            <a:chOff x="2080825" y="3162925"/>
            <a:chExt cx="8090002" cy="655320"/>
          </a:xfrm>
        </p:grpSpPr>
        <p:sp>
          <p:nvSpPr>
            <p:cNvPr id="7" name="Rectangle 6"/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80825" y="3235065"/>
              <a:ext cx="8090002" cy="522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filter(</a:t>
              </a:r>
              <a:r>
                <a:rPr lang="en-US" sz="2800" dirty="0" err="1">
                  <a:solidFill>
                    <a:srgbClr val="0070C0"/>
                  </a:solidFill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data_frame</a:t>
              </a:r>
              <a:r>
                <a:rPr lang="en-US" sz="28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, </a:t>
              </a:r>
              <a:r>
                <a:rPr lang="en-US" sz="2800" dirty="0">
                  <a:solidFill>
                    <a:srgbClr val="92D050"/>
                  </a:solidFill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condition</a:t>
              </a:r>
              <a:r>
                <a:rPr lang="en-US" sz="28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452704" y="740977"/>
            <a:ext cx="28905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filter()</a:t>
            </a:r>
            <a:endParaRPr lang="en-US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2175791" y="1988658"/>
            <a:ext cx="5668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Extract rows that meet logical criteria. </a:t>
            </a:r>
            <a:endParaRPr lang="en-US" sz="2800">
              <a:effectLst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936470" y="3600407"/>
            <a:ext cx="2899028" cy="1692771"/>
            <a:chOff x="896764" y="1503897"/>
            <a:chExt cx="2365216" cy="1692771"/>
          </a:xfrm>
        </p:grpSpPr>
        <p:sp>
          <p:nvSpPr>
            <p:cNvPr id="19" name="Rounded Rectangular Callout 18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2526"/>
                <a:gd name="adj2" fmla="val -97765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6764" y="1503897"/>
              <a:ext cx="2365216" cy="16927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logical test 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(return each row for which the test is </a:t>
              </a:r>
              <a:r>
                <a:rPr lang="en-US" sz="2000" u="sng" dirty="0">
                  <a:solidFill>
                    <a:schemeClr val="bg1"/>
                  </a:solidFill>
                </a:rPr>
                <a:t>TRUE</a:t>
              </a:r>
              <a:r>
                <a:rPr lang="en-US" sz="2000" dirty="0">
                  <a:solidFill>
                    <a:schemeClr val="bg1"/>
                  </a:solidFill>
                </a:rPr>
                <a:t>)</a:t>
              </a:r>
              <a:endParaRPr lang="en-US" sz="2000" dirty="0">
                <a:solidFill>
                  <a:schemeClr val="bg1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endParaRPr>
            </a:p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292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175792" y="2693504"/>
            <a:ext cx="7713644" cy="655983"/>
            <a:chOff x="2080825" y="3162925"/>
            <a:chExt cx="8090002" cy="655320"/>
          </a:xfrm>
        </p:grpSpPr>
        <p:sp>
          <p:nvSpPr>
            <p:cNvPr id="7" name="Rectangle 6"/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80825" y="3235065"/>
              <a:ext cx="8090002" cy="461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filter(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covid_testing</a:t>
              </a:r>
              <a:r>
                <a:rPr lang="en-US" sz="24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, </a:t>
              </a:r>
              <a:r>
                <a:rPr lang="en-US" sz="2400" dirty="0" err="1">
                  <a:solidFill>
                    <a:srgbClr val="92D050"/>
                  </a:solidFill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mrn</a:t>
              </a:r>
              <a:r>
                <a:rPr lang="en-US" sz="2400" dirty="0">
                  <a:solidFill>
                    <a:srgbClr val="92D050"/>
                  </a:solidFill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 == 5000083</a:t>
              </a:r>
              <a:r>
                <a:rPr lang="en-US" sz="2400" dirty="0">
                  <a:latin typeface="Consolas" panose="020B0609020204030204" pitchFamily="49" charset="0"/>
                  <a:ea typeface="Monaco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452704" y="740977"/>
            <a:ext cx="28905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rPr>
              <a:t>filter()</a:t>
            </a:r>
            <a:endParaRPr lang="en-US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2175791" y="1988658"/>
            <a:ext cx="5668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Extract rows that meet logical criteria. </a:t>
            </a:r>
            <a:endParaRPr lang="en-US" sz="2800" dirty="0">
              <a:effectLst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t="44504"/>
          <a:stretch/>
        </p:blipFill>
        <p:spPr>
          <a:xfrm rot="16200000">
            <a:off x="5702593" y="4251060"/>
            <a:ext cx="596733" cy="118805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708654" y="1003773"/>
            <a:ext cx="2999632" cy="1508105"/>
            <a:chOff x="896764" y="1596230"/>
            <a:chExt cx="2365216" cy="1508105"/>
          </a:xfrm>
        </p:grpSpPr>
        <p:sp>
          <p:nvSpPr>
            <p:cNvPr id="15" name="Rounded Rectangular Callout 14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110310"/>
                <a:gd name="adj2" fmla="val 89385"/>
                <a:gd name="adj3" fmla="val 1666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6764" y="1596230"/>
              <a:ext cx="2149858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= sets 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      == compares</a:t>
              </a:r>
              <a:endParaRPr lang="en-US" sz="2800" dirty="0">
                <a:solidFill>
                  <a:schemeClr val="bg1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DBE1717-072C-1849-B9A3-CC7C7DEC3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22361"/>
              </p:ext>
            </p:extLst>
          </p:nvPr>
        </p:nvGraphicFramePr>
        <p:xfrm>
          <a:off x="6802271" y="4326315"/>
          <a:ext cx="4178622" cy="1062982"/>
        </p:xfrm>
        <a:graphic>
          <a:graphicData uri="http://schemas.openxmlformats.org/drawingml/2006/table">
            <a:tbl>
              <a:tblPr/>
              <a:tblGrid>
                <a:gridCol w="1214059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552866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411697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6209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77"/>
                        </a:rPr>
                        <a:t>mrn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2819" marR="2819" marT="2819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77"/>
                        </a:rPr>
                        <a:t>first_name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2819" marR="2819" marT="2819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77"/>
                        </a:rPr>
                        <a:t>last_name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2819" marR="2819" marT="2819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420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5000083</a:t>
                      </a:r>
                    </a:p>
                  </a:txBody>
                  <a:tcPr marL="2819" marR="2819" marT="2819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lollys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2819" marR="2819" marT="2819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clegane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2819" marR="2819" marT="2819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29A62FC7-B325-5248-92AB-B77E850756AF}"/>
              </a:ext>
            </a:extLst>
          </p:cNvPr>
          <p:cNvSpPr/>
          <p:nvPr/>
        </p:nvSpPr>
        <p:spPr>
          <a:xfrm>
            <a:off x="592136" y="5074459"/>
            <a:ext cx="756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C4A14D-7100-DF41-9A30-DF3BDEF03C77}"/>
              </a:ext>
            </a:extLst>
          </p:cNvPr>
          <p:cNvSpPr/>
          <p:nvPr/>
        </p:nvSpPr>
        <p:spPr>
          <a:xfrm>
            <a:off x="592136" y="5440298"/>
            <a:ext cx="756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5C4E7F-CDC0-5B41-9BB1-A593494BA4D6}"/>
              </a:ext>
            </a:extLst>
          </p:cNvPr>
          <p:cNvSpPr/>
          <p:nvPr/>
        </p:nvSpPr>
        <p:spPr>
          <a:xfrm>
            <a:off x="592136" y="5793283"/>
            <a:ext cx="756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3DE6F3-8BD9-7847-9744-184D8F6C0A50}"/>
              </a:ext>
            </a:extLst>
          </p:cNvPr>
          <p:cNvSpPr/>
          <p:nvPr/>
        </p:nvSpPr>
        <p:spPr>
          <a:xfrm>
            <a:off x="407727" y="6155630"/>
            <a:ext cx="941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0070C0"/>
                </a:solidFill>
              </a:rPr>
              <a:t>TRUE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3796F5B-548E-F742-AA38-D62AC5F1A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111874"/>
              </p:ext>
            </p:extLst>
          </p:nvPr>
        </p:nvGraphicFramePr>
        <p:xfrm>
          <a:off x="1409635" y="4326314"/>
          <a:ext cx="3680255" cy="2210171"/>
        </p:xfrm>
        <a:graphic>
          <a:graphicData uri="http://schemas.openxmlformats.org/drawingml/2006/table">
            <a:tbl>
              <a:tblPr/>
              <a:tblGrid>
                <a:gridCol w="1069264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367662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243329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7346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77"/>
                        </a:rPr>
                        <a:t>mrn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77"/>
                        </a:rPr>
                        <a:t>first_name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77"/>
                        </a:rPr>
                        <a:t>last_name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36889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5000876</a:t>
                      </a: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sarella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stark</a:t>
                      </a: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36889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5006017</a:t>
                      </a: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alester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stark</a:t>
                      </a: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36889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5001412</a:t>
                      </a: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jhezane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westerling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36889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5000083</a:t>
                      </a: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lollys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77"/>
                        </a:rPr>
                        <a:t>clegane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77"/>
                      </a:endParaRPr>
                    </a:p>
                  </a:txBody>
                  <a:tcPr marL="2571" marR="2571" marT="2571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  <p:sp>
        <p:nvSpPr>
          <p:cNvPr id="28" name="Google Shape;196;p22">
            <a:extLst>
              <a:ext uri="{FF2B5EF4-FFF2-40B4-BE49-F238E27FC236}">
                <a16:creationId xmlns:a16="http://schemas.microsoft.com/office/drawing/2014/main" id="{4A1F287A-2F0E-3641-949D-2E772999DE98}"/>
              </a:ext>
            </a:extLst>
          </p:cNvPr>
          <p:cNvSpPr txBox="1"/>
          <p:nvPr/>
        </p:nvSpPr>
        <p:spPr>
          <a:xfrm>
            <a:off x="1530046" y="3923063"/>
            <a:ext cx="3559844" cy="213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 algn="ctr"/>
            <a:r>
              <a:rPr lang="en-US" sz="20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covid_testing</a:t>
            </a:r>
            <a:endParaRPr sz="2000" dirty="0">
              <a:latin typeface="Consolas" panose="020B0609020204030204" pitchFamily="49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894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12990</TotalTime>
  <Words>2873</Words>
  <Application>Microsoft Macintosh PowerPoint</Application>
  <PresentationFormat>Widescreen</PresentationFormat>
  <Paragraphs>354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Tw Cen MT</vt:lpstr>
      <vt:lpstr>Tw Cen MT Condensed</vt:lpstr>
      <vt:lpstr>Wingdings 3</vt:lpstr>
      <vt:lpstr>Times New Roman</vt:lpstr>
      <vt:lpstr>Calibri</vt:lpstr>
      <vt:lpstr>Arial</vt:lpstr>
      <vt:lpstr>Consolas</vt:lpstr>
      <vt:lpstr>Integral</vt:lpstr>
      <vt:lpstr>CHOP R 101: Intro to R for Clinical Data</vt:lpstr>
      <vt:lpstr>PowerPoint Presentation</vt:lpstr>
      <vt:lpstr>Subsetting data</vt:lpstr>
      <vt:lpstr>Subsetting columns vs rows</vt:lpstr>
      <vt:lpstr>PowerPoint Presentation</vt:lpstr>
      <vt:lpstr>PowerPoint Presentation</vt:lpstr>
      <vt:lpstr>Your Turn #1</vt:lpstr>
      <vt:lpstr>PowerPoint Presentation</vt:lpstr>
      <vt:lpstr>PowerPoint Presentation</vt:lpstr>
      <vt:lpstr>Logical Operators</vt:lpstr>
      <vt:lpstr>Your Turn #2</vt:lpstr>
      <vt:lpstr>PowerPoint Presentation</vt:lpstr>
      <vt:lpstr>Your Turn #3</vt:lpstr>
      <vt:lpstr>The pipe operator %&gt;%</vt:lpstr>
      <vt:lpstr>PowerPoint Presentation</vt:lpstr>
      <vt:lpstr>PowerPoint Presentation</vt:lpstr>
      <vt:lpstr>Your Turn #4</vt:lpstr>
      <vt:lpstr>Create new columns</vt:lpstr>
      <vt:lpstr>PowerPoint Presentation</vt:lpstr>
      <vt:lpstr>PowerPoint Presentation</vt:lpstr>
      <vt:lpstr>Your Turn #5</vt:lpstr>
      <vt:lpstr>PowerPoint Presentation</vt:lpstr>
      <vt:lpstr>What else?</vt:lpstr>
      <vt:lpstr>More dplyr functions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Kadauke, Stephan</cp:lastModifiedBy>
  <cp:revision>664</cp:revision>
  <cp:lastPrinted>2019-02-19T22:36:37Z</cp:lastPrinted>
  <dcterms:created xsi:type="dcterms:W3CDTF">2018-02-01T22:00:01Z</dcterms:created>
  <dcterms:modified xsi:type="dcterms:W3CDTF">2020-12-09T02:51:18Z</dcterms:modified>
</cp:coreProperties>
</file>